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2" r:id="rId3"/>
    <p:sldId id="393" r:id="rId4"/>
    <p:sldId id="394" r:id="rId5"/>
    <p:sldId id="395" r:id="rId6"/>
    <p:sldId id="407" r:id="rId7"/>
    <p:sldId id="408" r:id="rId8"/>
    <p:sldId id="409" r:id="rId9"/>
    <p:sldId id="410" r:id="rId10"/>
    <p:sldId id="412" r:id="rId11"/>
    <p:sldId id="411" r:id="rId12"/>
    <p:sldId id="413" r:id="rId13"/>
    <p:sldId id="414" r:id="rId14"/>
    <p:sldId id="415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32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48" r:id="rId58"/>
    <p:sldId id="449" r:id="rId59"/>
    <p:sldId id="450" r:id="rId60"/>
    <p:sldId id="454" r:id="rId61"/>
    <p:sldId id="455" r:id="rId62"/>
    <p:sldId id="451" r:id="rId63"/>
    <p:sldId id="452" r:id="rId64"/>
    <p:sldId id="453" r:id="rId65"/>
    <p:sldId id="456" r:id="rId66"/>
    <p:sldId id="457" r:id="rId6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  <a:srgbClr val="00AE4C"/>
    <a:srgbClr val="95218E"/>
    <a:srgbClr val="723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1A275-9F7D-6331-CE5C-37A764041E06}" v="1123" dt="2024-10-29T21:35:45.220"/>
    <p1510:client id="{B123A8AF-3116-B0DB-0C61-75DB90C6958A}" v="137" dt="2024-10-28T19:52:40.896"/>
    <p1510:client id="{EFBC0219-E732-9DCA-47F5-FF847CB75906}" v="1091" dt="2024-10-28T21:43:5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22/11/24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registry.opendata.aws/" TargetMode="External"/><Relationship Id="rId7" Type="http://schemas.openxmlformats.org/officeDocument/2006/relationships/hyperlink" Target="https://dataportals.org/" TargetMode="External"/><Relationship Id="rId2" Type="http://schemas.openxmlformats.org/officeDocument/2006/relationships/hyperlink" Target="https://datasetsearch.research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chive.ics.uci.edu/" TargetMode="External"/><Relationship Id="rId5" Type="http://schemas.openxmlformats.org/officeDocument/2006/relationships/hyperlink" Target="https://en.wikipedia.org/wiki/List_of_datasets_for_machine-learning_research" TargetMode="External"/><Relationship Id="rId4" Type="http://schemas.openxmlformats.org/officeDocument/2006/relationships/hyperlink" Target="https://www.kaggle.com/dataset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3965796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Introduction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to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Computer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Vision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and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Image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dirty="0">
                <a:ea typeface="+mn-lt"/>
                <a:cs typeface="+mn-lt"/>
              </a:rPr>
              <a:t>Visual Question </a:t>
            </a:r>
            <a:r>
              <a:rPr lang="pt-PT" sz="2600" b="1" err="1">
                <a:ea typeface="+mn-lt"/>
                <a:cs typeface="+mn-lt"/>
              </a:rPr>
              <a:t>Answering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desenho&#10;&#10;Descrição gerada automaticamente">
            <a:extLst>
              <a:ext uri="{FF2B5EF4-FFF2-40B4-BE49-F238E27FC236}">
                <a16:creationId xmlns:a16="http://schemas.microsoft.com/office/drawing/2014/main" id="{A7BA001E-91E2-9FCA-155B-60A27D35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70" y="2051222"/>
            <a:ext cx="578031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Object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Tracking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relva, estádio, edifício, Estádio de futebol&#10;&#10;Descrição gerada automaticamente">
            <a:extLst>
              <a:ext uri="{FF2B5EF4-FFF2-40B4-BE49-F238E27FC236}">
                <a16:creationId xmlns:a16="http://schemas.microsoft.com/office/drawing/2014/main" id="{180B4946-77CC-DDE4-6591-E952B4D6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41" y="2267465"/>
            <a:ext cx="548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dirty="0" err="1">
                <a:ea typeface="+mn-lt"/>
                <a:cs typeface="+mn-lt"/>
              </a:rPr>
              <a:t>Subjective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dirty="0" err="1">
                <a:ea typeface="+mn-lt"/>
                <a:cs typeface="+mn-lt"/>
              </a:rPr>
              <a:t>Problems</a:t>
            </a:r>
            <a:endParaRPr lang="pt-PT" sz="2600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Cara humana, texto, captura de ecrã, homem&#10;&#10;Descrição gerada automaticamente">
            <a:extLst>
              <a:ext uri="{FF2B5EF4-FFF2-40B4-BE49-F238E27FC236}">
                <a16:creationId xmlns:a16="http://schemas.microsoft.com/office/drawing/2014/main" id="{9A0E1D67-3D81-FD46-C518-76BC4294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729" y="1930485"/>
            <a:ext cx="5689515" cy="46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7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dirty="0" err="1">
                <a:ea typeface="+mn-lt"/>
                <a:cs typeface="+mn-lt"/>
              </a:rPr>
              <a:t>And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dirty="0" err="1">
                <a:ea typeface="+mn-lt"/>
                <a:cs typeface="+mn-lt"/>
              </a:rPr>
              <a:t>many</a:t>
            </a:r>
            <a:r>
              <a:rPr lang="pt-PT" sz="2600" b="1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16934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Much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Many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captura de ecrã, vestuário, colagem, texto&#10;&#10;Descrição gerada automaticamente">
            <a:extLst>
              <a:ext uri="{FF2B5EF4-FFF2-40B4-BE49-F238E27FC236}">
                <a16:creationId xmlns:a16="http://schemas.microsoft.com/office/drawing/2014/main" id="{5BB24218-5437-2F2E-AC87-4898B540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57" y="2519324"/>
            <a:ext cx="9576486" cy="34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ave aquática, pássaro, pato, Ave aquática&#10;&#10;Descrição gerada automaticamente">
            <a:extLst>
              <a:ext uri="{FF2B5EF4-FFF2-40B4-BE49-F238E27FC236}">
                <a16:creationId xmlns:a16="http://schemas.microsoft.com/office/drawing/2014/main" id="{904535EC-AFA8-7F6E-9885-B465F413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057" y="4042332"/>
            <a:ext cx="4986724" cy="25215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7922484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Through</a:t>
            </a:r>
            <a:r>
              <a:rPr lang="pt-PT" sz="3000" dirty="0">
                <a:ea typeface="+mn-lt"/>
                <a:cs typeface="+mn-lt"/>
              </a:rPr>
              <a:t> 1990s, </a:t>
            </a:r>
            <a:r>
              <a:rPr lang="pt-PT" sz="3000" dirty="0" err="1">
                <a:ea typeface="+mn-lt"/>
                <a:cs typeface="+mn-lt"/>
              </a:rPr>
              <a:t>datasets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tended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be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relatively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small</a:t>
            </a:r>
            <a:r>
              <a:rPr lang="pt-PT" sz="3000" dirty="0">
                <a:ea typeface="+mn-lt"/>
                <a:cs typeface="+mn-lt"/>
              </a:rPr>
              <a:t> (e.g., 10s </a:t>
            </a:r>
            <a:r>
              <a:rPr lang="pt-PT" sz="3000" dirty="0" err="1">
                <a:ea typeface="+mn-lt"/>
                <a:cs typeface="+mn-lt"/>
              </a:rPr>
              <a:t>or</a:t>
            </a:r>
            <a:r>
              <a:rPr lang="pt-PT" sz="3000" dirty="0">
                <a:ea typeface="+mn-lt"/>
                <a:cs typeface="+mn-lt"/>
              </a:rPr>
              <a:t> 100s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examples</a:t>
            </a:r>
            <a:r>
              <a:rPr lang="pt-PT" sz="3000" dirty="0">
                <a:ea typeface="+mn-lt"/>
                <a:cs typeface="+mn-lt"/>
              </a:rPr>
              <a:t>)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Since</a:t>
            </a:r>
            <a:r>
              <a:rPr lang="pt-PT" sz="3000" dirty="0">
                <a:ea typeface="+mn-lt"/>
                <a:cs typeface="+mn-lt"/>
              </a:rPr>
              <a:t> 1990s, </a:t>
            </a:r>
            <a:r>
              <a:rPr lang="pt-PT" sz="3000" dirty="0" err="1">
                <a:ea typeface="+mn-lt"/>
                <a:cs typeface="+mn-lt"/>
              </a:rPr>
              <a:t>datasets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tend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be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</a:t>
            </a:r>
            <a:r>
              <a:rPr lang="pt-PT" sz="3000" dirty="0">
                <a:ea typeface="+mn-lt"/>
                <a:cs typeface="+mn-lt"/>
              </a:rPr>
              <a:t> (i.e., </a:t>
            </a:r>
            <a:r>
              <a:rPr lang="pt-PT" sz="3000" dirty="0" err="1">
                <a:ea typeface="+mn-lt"/>
                <a:cs typeface="+mn-lt"/>
              </a:rPr>
              <a:t>thousands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millions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examples</a:t>
            </a:r>
            <a:r>
              <a:rPr lang="pt-PT" sz="3000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ilustração, esboço, desenho, Desenho animado&#10;&#10;Descrição gerada automaticamente">
            <a:extLst>
              <a:ext uri="{FF2B5EF4-FFF2-40B4-BE49-F238E27FC236}">
                <a16:creationId xmlns:a16="http://schemas.microsoft.com/office/drawing/2014/main" id="{2567D7EC-38DC-CFE1-8418-8F24B75EA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756" y="1138495"/>
            <a:ext cx="2466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6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Era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Dataset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endParaRPr lang="pt-PT" sz="3600" dirty="0" err="1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do </a:t>
            </a:r>
            <a:r>
              <a:rPr lang="pt-PT" sz="3000" dirty="0" err="1">
                <a:ea typeface="+mn-lt"/>
                <a:cs typeface="+mn-lt"/>
              </a:rPr>
              <a:t>you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think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prompted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this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shift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large-scale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datasets</a:t>
            </a:r>
            <a:r>
              <a:rPr lang="pt-PT" sz="3000" dirty="0">
                <a:ea typeface="+mn-lt"/>
                <a:cs typeface="+mn-lt"/>
              </a:rPr>
              <a:t>?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Progress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Charted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Progress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Community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Shared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Dataset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Challenges</a:t>
            </a:r>
            <a:endParaRPr lang="pt-PT" sz="2600" err="1"/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000" dirty="0">
                <a:ea typeface="+mn-lt"/>
                <a:cs typeface="+mn-lt"/>
              </a:rPr>
              <a:t>1. </a:t>
            </a:r>
            <a:r>
              <a:rPr lang="pt-PT" sz="2000" err="1">
                <a:ea typeface="+mn-lt"/>
                <a:cs typeface="+mn-lt"/>
              </a:rPr>
              <a:t>Dataset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split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into</a:t>
            </a:r>
            <a:r>
              <a:rPr lang="pt-PT" sz="2000" dirty="0">
                <a:ea typeface="+mn-lt"/>
                <a:cs typeface="+mn-lt"/>
              </a:rPr>
              <a:t> a “</a:t>
            </a:r>
            <a:r>
              <a:rPr lang="pt-PT" sz="2000" dirty="0">
                <a:solidFill>
                  <a:srgbClr val="FF0000"/>
                </a:solidFill>
                <a:ea typeface="+mn-lt"/>
                <a:cs typeface="+mn-lt"/>
              </a:rPr>
              <a:t>training set</a:t>
            </a:r>
            <a:r>
              <a:rPr lang="pt-PT" sz="2000" dirty="0">
                <a:ea typeface="+mn-lt"/>
                <a:cs typeface="+mn-lt"/>
              </a:rPr>
              <a:t>” </a:t>
            </a:r>
            <a:r>
              <a:rPr lang="pt-PT" sz="2000" err="1">
                <a:ea typeface="+mn-lt"/>
                <a:cs typeface="+mn-lt"/>
              </a:rPr>
              <a:t>and</a:t>
            </a:r>
            <a:r>
              <a:rPr lang="pt-PT" sz="2000" dirty="0">
                <a:ea typeface="+mn-lt"/>
                <a:cs typeface="+mn-lt"/>
              </a:rPr>
              <a:t> “</a:t>
            </a:r>
            <a:r>
              <a:rPr lang="pt-PT" sz="2000" err="1">
                <a:solidFill>
                  <a:srgbClr val="723099"/>
                </a:solidFill>
                <a:ea typeface="+mn-lt"/>
                <a:cs typeface="+mn-lt"/>
              </a:rPr>
              <a:t>test</a:t>
            </a:r>
            <a:r>
              <a:rPr lang="pt-PT" sz="2000" dirty="0">
                <a:solidFill>
                  <a:srgbClr val="723099"/>
                </a:solidFill>
                <a:ea typeface="+mn-lt"/>
                <a:cs typeface="+mn-lt"/>
              </a:rPr>
              <a:t> set</a:t>
            </a:r>
            <a:r>
              <a:rPr lang="pt-PT" sz="2000" dirty="0">
                <a:ea typeface="+mn-lt"/>
                <a:cs typeface="+mn-lt"/>
              </a:rPr>
              <a:t>” </a:t>
            </a:r>
            <a:r>
              <a:rPr lang="pt-PT" sz="200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err="1">
                <a:solidFill>
                  <a:srgbClr val="0433FF"/>
                </a:solidFill>
                <a:ea typeface="+mn-lt"/>
                <a:cs typeface="+mn-lt"/>
              </a:rPr>
              <a:t>labels</a:t>
            </a:r>
            <a:r>
              <a:rPr lang="pt-PT" sz="2000" dirty="0">
                <a:solidFill>
                  <a:srgbClr val="0433FF"/>
                </a:solidFill>
                <a:ea typeface="+mn-lt"/>
                <a:cs typeface="+mn-lt"/>
              </a:rPr>
              <a:t> for </a:t>
            </a:r>
            <a:r>
              <a:rPr lang="pt-PT" sz="2000" err="1">
                <a:solidFill>
                  <a:srgbClr val="0433FF"/>
                </a:solidFill>
                <a:ea typeface="+mn-lt"/>
                <a:cs typeface="+mn-lt"/>
              </a:rPr>
              <a:t>the</a:t>
            </a:r>
            <a:r>
              <a:rPr lang="pt-PT" sz="2000" dirty="0">
                <a:solidFill>
                  <a:srgbClr val="0433FF"/>
                </a:solidFill>
                <a:ea typeface="+mn-lt"/>
                <a:cs typeface="+mn-lt"/>
              </a:rPr>
              <a:t> “</a:t>
            </a:r>
            <a:r>
              <a:rPr lang="pt-PT" sz="2000" err="1">
                <a:solidFill>
                  <a:srgbClr val="0433FF"/>
                </a:solidFill>
                <a:ea typeface="+mn-lt"/>
                <a:cs typeface="+mn-lt"/>
              </a:rPr>
              <a:t>test</a:t>
            </a:r>
            <a:r>
              <a:rPr lang="pt-PT" sz="2000" dirty="0">
                <a:solidFill>
                  <a:srgbClr val="0433FF"/>
                </a:solidFill>
                <a:ea typeface="+mn-lt"/>
                <a:cs typeface="+mn-lt"/>
              </a:rPr>
              <a:t> set” </a:t>
            </a:r>
            <a:r>
              <a:rPr lang="pt-PT" sz="2000" err="1">
                <a:solidFill>
                  <a:srgbClr val="0433FF"/>
                </a:solidFill>
                <a:ea typeface="+mn-lt"/>
                <a:cs typeface="+mn-lt"/>
              </a:rPr>
              <a:t>hidden</a:t>
            </a:r>
            <a:endParaRPr lang="pt-PT" sz="2000">
              <a:solidFill>
                <a:srgbClr val="0433FF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000" dirty="0">
                <a:ea typeface="+mn-lt"/>
                <a:cs typeface="+mn-lt"/>
              </a:rPr>
              <a:t>2. Teams design a </a:t>
            </a:r>
            <a:r>
              <a:rPr lang="pt-PT" sz="2000" dirty="0" err="1">
                <a:ea typeface="+mn-lt"/>
                <a:cs typeface="+mn-lt"/>
              </a:rPr>
              <a:t>model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and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submit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its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predictions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on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set to </a:t>
            </a:r>
            <a:r>
              <a:rPr lang="pt-PT" sz="2000" dirty="0" err="1">
                <a:ea typeface="+mn-lt"/>
                <a:cs typeface="+mn-lt"/>
              </a:rPr>
              <a:t>an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evaluation</a:t>
            </a:r>
            <a:r>
              <a:rPr lang="pt-PT" sz="2000" dirty="0">
                <a:ea typeface="+mn-lt"/>
                <a:cs typeface="+mn-lt"/>
              </a:rPr>
              <a:t> server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000" dirty="0">
                <a:ea typeface="+mn-lt"/>
                <a:cs typeface="+mn-lt"/>
              </a:rPr>
              <a:t>3. A </a:t>
            </a:r>
            <a:r>
              <a:rPr lang="pt-PT" sz="2000" dirty="0" err="1">
                <a:ea typeface="+mn-lt"/>
                <a:cs typeface="+mn-lt"/>
              </a:rPr>
              <a:t>public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leaderboard</a:t>
            </a:r>
            <a:r>
              <a:rPr lang="pt-PT" sz="2000" dirty="0">
                <a:ea typeface="+mn-lt"/>
                <a:cs typeface="+mn-lt"/>
              </a:rPr>
              <a:t> shows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ranking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performance for </a:t>
            </a:r>
            <a:r>
              <a:rPr lang="pt-PT" sz="2000" dirty="0" err="1">
                <a:ea typeface="+mn-lt"/>
                <a:cs typeface="+mn-lt"/>
              </a:rPr>
              <a:t>all</a:t>
            </a:r>
            <a:r>
              <a:rPr lang="pt-PT" sz="2000" dirty="0">
                <a:ea typeface="+mn-lt"/>
                <a:cs typeface="+mn-lt"/>
              </a:rPr>
              <a:t> teams’ </a:t>
            </a:r>
            <a:r>
              <a:rPr lang="pt-PT" sz="2000" dirty="0" err="1">
                <a:ea typeface="+mn-lt"/>
                <a:cs typeface="+mn-lt"/>
              </a:rPr>
              <a:t>submitted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models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F5AB5B4B-0635-37C4-9821-6C6FC006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2586809"/>
            <a:ext cx="118205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7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Era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Dataset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endParaRPr lang="pt-PT" sz="3600" dirty="0" err="1">
              <a:solidFill>
                <a:srgbClr val="000000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/>
              <a:t>Why</a:t>
            </a:r>
            <a:r>
              <a:rPr lang="pt-PT" sz="3000" dirty="0"/>
              <a:t> </a:t>
            </a:r>
            <a:r>
              <a:rPr lang="pt-PT" sz="3000" dirty="0" err="1"/>
              <a:t>challenges</a:t>
            </a:r>
            <a:r>
              <a:rPr lang="pt-PT" sz="3000" dirty="0"/>
              <a:t>?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Provide</a:t>
            </a:r>
            <a:r>
              <a:rPr lang="pt-PT" sz="2600" dirty="0">
                <a:ea typeface="+mn-lt"/>
                <a:cs typeface="+mn-lt"/>
              </a:rPr>
              <a:t> fair </a:t>
            </a:r>
            <a:r>
              <a:rPr lang="pt-PT" sz="2600" dirty="0" err="1">
                <a:ea typeface="+mn-lt"/>
                <a:cs typeface="+mn-lt"/>
              </a:rPr>
              <a:t>comparison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between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models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Create</a:t>
            </a:r>
            <a:r>
              <a:rPr lang="pt-PT" sz="2600" dirty="0">
                <a:ea typeface="+mn-lt"/>
                <a:cs typeface="+mn-lt"/>
              </a:rPr>
              <a:t> a </a:t>
            </a:r>
            <a:r>
              <a:rPr lang="pt-PT" sz="2600" dirty="0" err="1">
                <a:ea typeface="+mn-lt"/>
                <a:cs typeface="+mn-lt"/>
              </a:rPr>
              <a:t>community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around</a:t>
            </a:r>
            <a:r>
              <a:rPr lang="pt-PT" sz="2600" dirty="0">
                <a:ea typeface="+mn-lt"/>
                <a:cs typeface="+mn-lt"/>
              </a:rPr>
              <a:t>  a </a:t>
            </a:r>
            <a:r>
              <a:rPr lang="pt-PT" sz="2600" dirty="0" err="1">
                <a:ea typeface="+mn-lt"/>
                <a:cs typeface="+mn-lt"/>
              </a:rPr>
              <a:t>shared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goal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87796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Public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Dataset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Available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PT" sz="3000" dirty="0">
                <a:hlinkClick r:id="rId2"/>
              </a:rPr>
              <a:t>Google Dataset Search</a:t>
            </a:r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3"/>
              </a:rPr>
              <a:t>Amazon's AWS Datasets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4"/>
              </a:rPr>
              <a:t>Kaggle Datasets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5"/>
              </a:rPr>
              <a:t>Wikipedia's List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6"/>
              </a:rPr>
              <a:t>UC Irvine Machine Learning Repository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Reddit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  <a:hlinkClick r:id="rId7"/>
              </a:rPr>
              <a:t>https://dataportals.org/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5933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487448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400" b="1" err="1">
                <a:ea typeface="+mn-lt"/>
                <a:cs typeface="+mn-lt"/>
              </a:rPr>
              <a:t>Goal</a:t>
            </a:r>
            <a:r>
              <a:rPr lang="pt-PT" sz="2400" b="1" dirty="0">
                <a:ea typeface="+mn-lt"/>
                <a:cs typeface="+mn-lt"/>
              </a:rPr>
              <a:t>: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classify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digit</a:t>
            </a:r>
            <a:r>
              <a:rPr lang="pt-PT" sz="2400" dirty="0">
                <a:ea typeface="+mn-lt"/>
                <a:cs typeface="+mn-lt"/>
              </a:rPr>
              <a:t> as 0, 1, …, </a:t>
            </a:r>
            <a:r>
              <a:rPr lang="pt-PT" sz="2400" err="1">
                <a:ea typeface="+mn-lt"/>
                <a:cs typeface="+mn-lt"/>
              </a:rPr>
              <a:t>or</a:t>
            </a:r>
            <a:r>
              <a:rPr lang="pt-PT" sz="2400" dirty="0">
                <a:ea typeface="+mn-lt"/>
                <a:cs typeface="+mn-lt"/>
              </a:rPr>
              <a:t> 9</a:t>
            </a:r>
            <a:endParaRPr lang="pt-PT" sz="2400"/>
          </a:p>
          <a:p>
            <a:r>
              <a:rPr lang="pt-PT" sz="2400" b="1" err="1">
                <a:ea typeface="+mn-lt"/>
                <a:cs typeface="+mn-lt"/>
              </a:rPr>
              <a:t>Evaluation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metric</a:t>
            </a:r>
            <a:r>
              <a:rPr lang="pt-PT" sz="2400" b="1" dirty="0">
                <a:ea typeface="+mn-lt"/>
                <a:cs typeface="+mn-lt"/>
              </a:rPr>
              <a:t>: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accuracy</a:t>
            </a:r>
            <a:r>
              <a:rPr lang="pt-PT" sz="2400" dirty="0">
                <a:ea typeface="+mn-lt"/>
                <a:cs typeface="+mn-lt"/>
              </a:rPr>
              <a:t> (% </a:t>
            </a:r>
            <a:r>
              <a:rPr lang="pt-PT" sz="2400" err="1">
                <a:ea typeface="+mn-lt"/>
                <a:cs typeface="+mn-lt"/>
              </a:rPr>
              <a:t>correct</a:t>
            </a:r>
            <a:r>
              <a:rPr lang="pt-PT" sz="2400" dirty="0">
                <a:ea typeface="+mn-lt"/>
                <a:cs typeface="+mn-lt"/>
              </a:rPr>
              <a:t>)</a:t>
            </a:r>
          </a:p>
          <a:p>
            <a:r>
              <a:rPr lang="pt-PT" sz="2400" b="1" err="1">
                <a:ea typeface="+mn-lt"/>
                <a:cs typeface="+mn-lt"/>
              </a:rPr>
              <a:t>Dataset</a:t>
            </a:r>
            <a:r>
              <a:rPr lang="pt-PT" sz="2400" b="1" dirty="0">
                <a:ea typeface="+mn-lt"/>
                <a:cs typeface="+mn-lt"/>
              </a:rPr>
              <a:t>:</a:t>
            </a:r>
            <a:r>
              <a:rPr lang="pt-PT" sz="2400" dirty="0">
                <a:ea typeface="+mn-lt"/>
                <a:cs typeface="+mn-lt"/>
              </a:rPr>
              <a:t> 60,000 training </a:t>
            </a:r>
            <a:r>
              <a:rPr lang="pt-PT" sz="2400" err="1">
                <a:ea typeface="+mn-lt"/>
                <a:cs typeface="+mn-lt"/>
              </a:rPr>
              <a:t>and</a:t>
            </a:r>
            <a:r>
              <a:rPr lang="pt-PT" sz="2400" dirty="0">
                <a:ea typeface="+mn-lt"/>
                <a:cs typeface="+mn-lt"/>
              </a:rPr>
              <a:t> 10,000 </a:t>
            </a:r>
            <a:r>
              <a:rPr lang="pt-PT" sz="2400" err="1">
                <a:ea typeface="+mn-lt"/>
                <a:cs typeface="+mn-lt"/>
              </a:rPr>
              <a:t>test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examples</a:t>
            </a:r>
            <a:r>
              <a:rPr lang="pt-PT" sz="2400" dirty="0">
                <a:ea typeface="+mn-lt"/>
                <a:cs typeface="+mn-lt"/>
              </a:rPr>
              <a:t>, </a:t>
            </a:r>
            <a:r>
              <a:rPr lang="pt-PT" sz="2400" err="1">
                <a:ea typeface="+mn-lt"/>
                <a:cs typeface="+mn-lt"/>
              </a:rPr>
              <a:t>pre-processed</a:t>
            </a:r>
            <a:r>
              <a:rPr lang="pt-PT" sz="2400" dirty="0">
                <a:ea typeface="+mn-lt"/>
                <a:cs typeface="+mn-lt"/>
              </a:rPr>
              <a:t> to </a:t>
            </a:r>
            <a:r>
              <a:rPr lang="pt-PT" sz="2400" err="1">
                <a:ea typeface="+mn-lt"/>
                <a:cs typeface="+mn-lt"/>
              </a:rPr>
              <a:t>be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centered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and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same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dimension</a:t>
            </a:r>
            <a:r>
              <a:rPr lang="pt-PT" sz="2400" dirty="0">
                <a:ea typeface="+mn-lt"/>
                <a:cs typeface="+mn-lt"/>
              </a:rPr>
              <a:t>; </a:t>
            </a:r>
            <a:r>
              <a:rPr lang="pt-PT" sz="2400" err="1">
                <a:ea typeface="+mn-lt"/>
                <a:cs typeface="+mn-lt"/>
              </a:rPr>
              <a:t>writers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were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different</a:t>
            </a:r>
            <a:r>
              <a:rPr lang="pt-PT" sz="2400" dirty="0">
                <a:ea typeface="+mn-lt"/>
                <a:cs typeface="+mn-lt"/>
              </a:rPr>
              <a:t> in </a:t>
            </a:r>
            <a:r>
              <a:rPr lang="pt-PT" sz="2400" err="1">
                <a:ea typeface="+mn-lt"/>
                <a:cs typeface="+mn-lt"/>
              </a:rPr>
              <a:t>the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two</a:t>
            </a:r>
            <a:r>
              <a:rPr lang="pt-PT" sz="2400" dirty="0">
                <a:ea typeface="+mn-lt"/>
                <a:cs typeface="+mn-lt"/>
              </a:rPr>
              <a:t> sets</a:t>
            </a:r>
            <a:endParaRPr lang="pt-PT" sz="2400"/>
          </a:p>
          <a:p>
            <a:r>
              <a:rPr lang="pt-PT" sz="2400" b="1" err="1">
                <a:ea typeface="+mn-lt"/>
                <a:cs typeface="+mn-lt"/>
              </a:rPr>
              <a:t>Source</a:t>
            </a:r>
            <a:r>
              <a:rPr lang="pt-PT" sz="2400" b="1" dirty="0">
                <a:ea typeface="+mn-lt"/>
                <a:cs typeface="+mn-lt"/>
              </a:rPr>
              <a:t>: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images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collected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by</a:t>
            </a:r>
            <a:r>
              <a:rPr lang="pt-PT" sz="2400" dirty="0">
                <a:ea typeface="+mn-lt"/>
                <a:cs typeface="+mn-lt"/>
              </a:rPr>
              <a:t> NIST </a:t>
            </a:r>
            <a:r>
              <a:rPr lang="pt-PT" sz="2400" err="1">
                <a:ea typeface="+mn-lt"/>
                <a:cs typeface="+mn-lt"/>
              </a:rPr>
              <a:t>from</a:t>
            </a:r>
            <a:r>
              <a:rPr lang="pt-PT" sz="2400" dirty="0">
                <a:ea typeface="+mn-lt"/>
                <a:cs typeface="+mn-lt"/>
              </a:rPr>
              <a:t> a total </a:t>
            </a:r>
            <a:r>
              <a:rPr lang="pt-PT" sz="2400" err="1">
                <a:ea typeface="+mn-lt"/>
                <a:cs typeface="+mn-lt"/>
              </a:rPr>
              <a:t>of</a:t>
            </a:r>
            <a:r>
              <a:rPr lang="pt-PT" sz="2400" dirty="0">
                <a:ea typeface="+mn-lt"/>
                <a:cs typeface="+mn-lt"/>
              </a:rPr>
              <a:t> 500 </a:t>
            </a:r>
            <a:r>
              <a:rPr lang="pt-PT" sz="2400" err="1">
                <a:ea typeface="+mn-lt"/>
                <a:cs typeface="+mn-lt"/>
              </a:rPr>
              <a:t>Census</a:t>
            </a:r>
            <a:r>
              <a:rPr lang="pt-PT" sz="2400" dirty="0">
                <a:ea typeface="+mn-lt"/>
                <a:cs typeface="+mn-lt"/>
              </a:rPr>
              <a:t> Bureau </a:t>
            </a:r>
            <a:r>
              <a:rPr lang="pt-PT" sz="2400" err="1">
                <a:ea typeface="+mn-lt"/>
                <a:cs typeface="+mn-lt"/>
              </a:rPr>
              <a:t>employees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and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high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school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err="1">
                <a:ea typeface="+mn-lt"/>
                <a:cs typeface="+mn-lt"/>
              </a:rPr>
              <a:t>students</a:t>
            </a:r>
            <a:endParaRPr lang="pt-PT" sz="240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ipografia, preto e branco, padrão, Tipo de letra&#10;&#10;Descrição gerada automaticamente">
            <a:extLst>
              <a:ext uri="{FF2B5EF4-FFF2-40B4-BE49-F238E27FC236}">
                <a16:creationId xmlns:a16="http://schemas.microsoft.com/office/drawing/2014/main" id="{E66EF1F4-CACE-1E70-168E-B735A1AA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57" y="1336203"/>
            <a:ext cx="63912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8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veículo, Veículo terrestre, captura de ecrã&#10;&#10;Descrição gerada automaticamente">
            <a:extLst>
              <a:ext uri="{FF2B5EF4-FFF2-40B4-BE49-F238E27FC236}">
                <a16:creationId xmlns:a16="http://schemas.microsoft.com/office/drawing/2014/main" id="{3404AC90-84F9-7ED6-6E77-403EE9358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143" y="1254125"/>
            <a:ext cx="11285814" cy="5199063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CAB9E59-BC12-2BB8-3D68-86B6C72CDF1B}"/>
              </a:ext>
            </a:extLst>
          </p:cNvPr>
          <p:cNvSpPr/>
          <p:nvPr/>
        </p:nvSpPr>
        <p:spPr>
          <a:xfrm>
            <a:off x="988540" y="6271054"/>
            <a:ext cx="205945" cy="226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299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Winner: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>
                <a:ea typeface="+mn-lt"/>
                <a:cs typeface="+mn-lt"/>
              </a:rPr>
              <a:t>LeNet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err="1">
                <a:ea typeface="+mn-lt"/>
                <a:cs typeface="+mn-lt"/>
              </a:rPr>
              <a:t>Architecture</a:t>
            </a:r>
            <a:r>
              <a:rPr lang="pt-PT" sz="3000" dirty="0">
                <a:ea typeface="+mn-lt"/>
                <a:cs typeface="+mn-lt"/>
              </a:rPr>
              <a:t> (</a:t>
            </a:r>
            <a:r>
              <a:rPr lang="pt-PT" sz="3000" err="1">
                <a:ea typeface="+mn-lt"/>
                <a:cs typeface="+mn-lt"/>
              </a:rPr>
              <a:t>like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Neocognitron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has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solidFill>
                  <a:srgbClr val="95218E"/>
                </a:solidFill>
                <a:ea typeface="+mn-lt"/>
                <a:cs typeface="+mn-lt"/>
              </a:rPr>
              <a:t>convolutional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layers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solidFill>
                  <a:srgbClr val="00AE4C"/>
                </a:solidFill>
                <a:ea typeface="+mn-lt"/>
                <a:cs typeface="+mn-lt"/>
              </a:rPr>
              <a:t>pooling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layers</a:t>
            </a:r>
            <a:r>
              <a:rPr lang="pt-PT" sz="3000" dirty="0">
                <a:ea typeface="+mn-lt"/>
                <a:cs typeface="+mn-lt"/>
              </a:rPr>
              <a:t>)</a:t>
            </a:r>
            <a:endParaRPr lang="pt-PT" sz="3000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6704FC88-DF6C-0A63-7B90-A5CFB4D5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319852"/>
            <a:ext cx="113728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20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Winner: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F2AD5BDC-DB79-299E-4355-89E4D14B8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4927"/>
            <a:ext cx="10515600" cy="3707762"/>
          </a:xfrm>
        </p:spPr>
      </p:pic>
    </p:spTree>
    <p:extLst>
      <p:ext uri="{BB962C8B-B14F-4D97-AF65-F5344CB8AC3E}">
        <p14:creationId xmlns:p14="http://schemas.microsoft.com/office/powerpoint/2010/main" val="1153539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Winner: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11" name="Marcador de Posição de Conteúdo 10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1A4E2AC9-944B-55E9-0B50-E6ED37D4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1728"/>
            <a:ext cx="10515600" cy="3919131"/>
          </a:xfrm>
        </p:spPr>
      </p:pic>
    </p:spTree>
    <p:extLst>
      <p:ext uri="{BB962C8B-B14F-4D97-AF65-F5344CB8AC3E}">
        <p14:creationId xmlns:p14="http://schemas.microsoft.com/office/powerpoint/2010/main" val="1806137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MNIST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Winner: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45CC28E2-8971-5E14-C3B5-B1CF7295F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1728"/>
            <a:ext cx="10515600" cy="3919131"/>
          </a:xfrm>
        </p:spPr>
      </p:pic>
    </p:spTree>
    <p:extLst>
      <p:ext uri="{BB962C8B-B14F-4D97-AF65-F5344CB8AC3E}">
        <p14:creationId xmlns:p14="http://schemas.microsoft.com/office/powerpoint/2010/main" val="2333974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Training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Procedure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Approach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Novelty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DB1F9286-8976-8077-37B7-85B70B5F4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576" y="1207787"/>
            <a:ext cx="11462847" cy="5329581"/>
          </a:xfrm>
        </p:spPr>
      </p:pic>
    </p:spTree>
    <p:extLst>
      <p:ext uri="{BB962C8B-B14F-4D97-AF65-F5344CB8AC3E}">
        <p14:creationId xmlns:p14="http://schemas.microsoft.com/office/powerpoint/2010/main" val="415247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Training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Procedure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Approach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Novelty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3ABF023C-FF5F-97CF-3622-1D4C46283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892" y="1331354"/>
            <a:ext cx="11602757" cy="4969175"/>
          </a:xfrm>
        </p:spPr>
      </p:pic>
    </p:spTree>
    <p:extLst>
      <p:ext uri="{BB962C8B-B14F-4D97-AF65-F5344CB8AC3E}">
        <p14:creationId xmlns:p14="http://schemas.microsoft.com/office/powerpoint/2010/main" val="6958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934279B0-03D1-FD4C-C1F4-04EA7CA77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9475" y="1496112"/>
            <a:ext cx="8973050" cy="4351338"/>
          </a:xfrm>
        </p:spPr>
      </p:pic>
    </p:spTree>
    <p:extLst>
      <p:ext uri="{BB962C8B-B14F-4D97-AF65-F5344CB8AC3E}">
        <p14:creationId xmlns:p14="http://schemas.microsoft.com/office/powerpoint/2010/main" val="1723885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Performance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file, diagrama, captura de ecrã&#10;&#10;Descrição gerada automaticamente">
            <a:extLst>
              <a:ext uri="{FF2B5EF4-FFF2-40B4-BE49-F238E27FC236}">
                <a16:creationId xmlns:a16="http://schemas.microsoft.com/office/drawing/2014/main" id="{CDEE4485-2E06-5436-B4BE-DDAAA92AB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1963" y="1547598"/>
            <a:ext cx="10188073" cy="4351338"/>
          </a:xfrm>
        </p:spPr>
      </p:pic>
    </p:spTree>
    <p:extLst>
      <p:ext uri="{BB962C8B-B14F-4D97-AF65-F5344CB8AC3E}">
        <p14:creationId xmlns:p14="http://schemas.microsoft.com/office/powerpoint/2010/main" val="2075126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600" b="1" err="1">
                <a:ea typeface="+mn-lt"/>
                <a:cs typeface="+mn-lt"/>
              </a:rPr>
              <a:t>LeNet</a:t>
            </a:r>
            <a:r>
              <a:rPr lang="pt-PT" sz="3600" b="1" dirty="0">
                <a:ea typeface="+mn-lt"/>
                <a:cs typeface="+mn-lt"/>
              </a:rPr>
              <a:t>, </a:t>
            </a:r>
            <a:r>
              <a:rPr lang="pt-PT" sz="3600" b="1" err="1">
                <a:ea typeface="+mn-lt"/>
                <a:cs typeface="+mn-lt"/>
              </a:rPr>
              <a:t>designed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on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the</a:t>
            </a:r>
            <a:r>
              <a:rPr lang="pt-PT" sz="3600" b="1" dirty="0">
                <a:ea typeface="+mn-lt"/>
                <a:cs typeface="+mn-lt"/>
              </a:rPr>
              <a:t> MNIST </a:t>
            </a:r>
            <a:r>
              <a:rPr lang="pt-PT" sz="3600" b="1" err="1">
                <a:ea typeface="+mn-lt"/>
                <a:cs typeface="+mn-lt"/>
              </a:rPr>
              <a:t>Challenge</a:t>
            </a:r>
            <a:r>
              <a:rPr lang="pt-PT" sz="3600" b="1" dirty="0">
                <a:ea typeface="+mn-lt"/>
                <a:cs typeface="+mn-lt"/>
              </a:rPr>
              <a:t>, </a:t>
            </a:r>
            <a:r>
              <a:rPr lang="pt-PT" sz="3600" b="1" err="1">
                <a:ea typeface="+mn-lt"/>
                <a:cs typeface="+mn-lt"/>
              </a:rPr>
              <a:t>was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used</a:t>
            </a:r>
            <a:r>
              <a:rPr lang="pt-PT" sz="3600" b="1" dirty="0">
                <a:ea typeface="+mn-lt"/>
                <a:cs typeface="+mn-lt"/>
              </a:rPr>
              <a:t> to </a:t>
            </a:r>
            <a:r>
              <a:rPr lang="pt-PT" sz="3600" b="1" err="1">
                <a:ea typeface="+mn-lt"/>
                <a:cs typeface="+mn-lt"/>
              </a:rPr>
              <a:t>read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over</a:t>
            </a:r>
            <a:r>
              <a:rPr lang="pt-PT" sz="3600" b="1" dirty="0">
                <a:ea typeface="+mn-lt"/>
                <a:cs typeface="+mn-lt"/>
              </a:rPr>
              <a:t> 10% </a:t>
            </a:r>
            <a:r>
              <a:rPr lang="pt-PT" sz="3600" b="1" err="1">
                <a:ea typeface="+mn-lt"/>
                <a:cs typeface="+mn-lt"/>
              </a:rPr>
              <a:t>of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checks</a:t>
            </a:r>
            <a:r>
              <a:rPr lang="pt-PT" sz="3600" b="1" dirty="0">
                <a:ea typeface="+mn-lt"/>
                <a:cs typeface="+mn-lt"/>
              </a:rPr>
              <a:t> in </a:t>
            </a:r>
            <a:r>
              <a:rPr lang="pt-PT" sz="3600" b="1" err="1">
                <a:ea typeface="+mn-lt"/>
                <a:cs typeface="+mn-lt"/>
              </a:rPr>
              <a:t>North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America</a:t>
            </a:r>
            <a:r>
              <a:rPr lang="pt-PT" sz="3600" b="1" dirty="0">
                <a:ea typeface="+mn-lt"/>
                <a:cs typeface="+mn-lt"/>
              </a:rPr>
              <a:t> in </a:t>
            </a:r>
            <a:r>
              <a:rPr lang="pt-PT" sz="3600" b="1" err="1">
                <a:ea typeface="+mn-lt"/>
                <a:cs typeface="+mn-lt"/>
              </a:rPr>
              <a:t>the</a:t>
            </a:r>
            <a:r>
              <a:rPr lang="pt-PT" sz="3600" b="1" dirty="0">
                <a:ea typeface="+mn-lt"/>
                <a:cs typeface="+mn-lt"/>
              </a:rPr>
              <a:t> 1990s, </a:t>
            </a:r>
            <a:r>
              <a:rPr lang="pt-PT" sz="3600" b="1" err="1">
                <a:ea typeface="+mn-lt"/>
                <a:cs typeface="+mn-lt"/>
              </a:rPr>
              <a:t>reading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millions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of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checks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every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mont</a:t>
            </a:r>
            <a:r>
              <a:rPr lang="pt-PT" sz="3600" b="1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378052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Historical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Context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file, Tipo de letra&#10;&#10;Descrição gerada automaticamente">
            <a:extLst>
              <a:ext uri="{FF2B5EF4-FFF2-40B4-BE49-F238E27FC236}">
                <a16:creationId xmlns:a16="http://schemas.microsoft.com/office/drawing/2014/main" id="{CF42AB3E-B55B-E243-DAFB-25E41C1D0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01021"/>
            <a:ext cx="10515600" cy="3924114"/>
          </a:xfrm>
        </p:spPr>
      </p:pic>
    </p:spTree>
    <p:extLst>
      <p:ext uri="{BB962C8B-B14F-4D97-AF65-F5344CB8AC3E}">
        <p14:creationId xmlns:p14="http://schemas.microsoft.com/office/powerpoint/2010/main" val="46464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Discuss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CNNs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have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strong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track</a:t>
            </a:r>
            <a:r>
              <a:rPr lang="pt-PT" sz="3000" dirty="0">
                <a:ea typeface="+mn-lt"/>
                <a:cs typeface="+mn-lt"/>
              </a:rPr>
              <a:t> record for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problems</a:t>
            </a:r>
            <a:r>
              <a:rPr lang="pt-PT" sz="3000" dirty="0">
                <a:ea typeface="+mn-lt"/>
                <a:cs typeface="+mn-lt"/>
              </a:rPr>
              <a:t>;</a:t>
            </a:r>
          </a:p>
          <a:p>
            <a:r>
              <a:rPr lang="pt-PT" sz="3000" dirty="0">
                <a:ea typeface="+mn-lt"/>
                <a:cs typeface="+mn-lt"/>
              </a:rPr>
              <a:t>Visual </a:t>
            </a:r>
            <a:r>
              <a:rPr lang="pt-PT" sz="3000" dirty="0" err="1">
                <a:ea typeface="+mn-lt"/>
                <a:cs typeface="+mn-lt"/>
              </a:rPr>
              <a:t>data’s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representation</a:t>
            </a:r>
            <a:r>
              <a:rPr lang="pt-PT" sz="3000" dirty="0">
                <a:ea typeface="+mn-lt"/>
                <a:cs typeface="+mn-lt"/>
              </a:rPr>
              <a:t> (i.e., </a:t>
            </a:r>
            <a:r>
              <a:rPr lang="pt-PT" sz="3000" dirty="0" err="1">
                <a:ea typeface="+mn-lt"/>
                <a:cs typeface="+mn-lt"/>
              </a:rPr>
              <a:t>spatial</a:t>
            </a:r>
            <a:r>
              <a:rPr lang="pt-PT" sz="3000" dirty="0">
                <a:ea typeface="+mn-lt"/>
                <a:cs typeface="+mn-lt"/>
              </a:rPr>
              <a:t> data) </a:t>
            </a:r>
            <a:r>
              <a:rPr lang="pt-PT" sz="3000" dirty="0" err="1">
                <a:ea typeface="+mn-lt"/>
                <a:cs typeface="+mn-lt"/>
              </a:rPr>
              <a:t>is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naturally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suited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CNNs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documento&#10;&#10;Descrição gerada automaticamente">
            <a:extLst>
              <a:ext uri="{FF2B5EF4-FFF2-40B4-BE49-F238E27FC236}">
                <a16:creationId xmlns:a16="http://schemas.microsoft.com/office/drawing/2014/main" id="{E5BCC1A9-330A-E523-9225-1B97403C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28" y="2642286"/>
            <a:ext cx="96583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1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Predict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Category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from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1000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Options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4792105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err="1">
                <a:ea typeface="+mn-lt"/>
                <a:cs typeface="+mn-lt"/>
              </a:rPr>
              <a:t>Evaluation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metric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% </a:t>
            </a:r>
            <a:r>
              <a:rPr lang="pt-PT" sz="3000" err="1">
                <a:ea typeface="+mn-lt"/>
                <a:cs typeface="+mn-lt"/>
              </a:rPr>
              <a:t>correct</a:t>
            </a:r>
            <a:r>
              <a:rPr lang="pt-PT" sz="3000" dirty="0">
                <a:ea typeface="+mn-lt"/>
                <a:cs typeface="+mn-lt"/>
              </a:rPr>
              <a:t> (top-1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top-5 </a:t>
            </a:r>
            <a:r>
              <a:rPr lang="pt-PT" sz="3000" err="1">
                <a:ea typeface="+mn-lt"/>
                <a:cs typeface="+mn-lt"/>
              </a:rPr>
              <a:t>predictions</a:t>
            </a:r>
            <a:r>
              <a:rPr lang="pt-PT" sz="3000" dirty="0">
                <a:ea typeface="+mn-lt"/>
                <a:cs typeface="+mn-lt"/>
              </a:rPr>
              <a:t>)</a:t>
            </a:r>
            <a:endParaRPr lang="pt-PT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Dataset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~1.5 </a:t>
            </a:r>
            <a:r>
              <a:rPr lang="pt-PT" sz="3000" err="1">
                <a:ea typeface="+mn-lt"/>
                <a:cs typeface="+mn-lt"/>
              </a:rPr>
              <a:t>million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images</a:t>
            </a:r>
            <a:endParaRPr lang="pt-PT" sz="300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Source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images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scraped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search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engines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such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err="1">
                <a:ea typeface="+mn-lt"/>
                <a:cs typeface="+mn-lt"/>
              </a:rPr>
              <a:t>Flickr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labeled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crowdworkers</a:t>
            </a:r>
            <a:endParaRPr lang="pt-PT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mosaico, texto, arte&#10;&#10;Descrição gerada automaticamente">
            <a:extLst>
              <a:ext uri="{FF2B5EF4-FFF2-40B4-BE49-F238E27FC236}">
                <a16:creationId xmlns:a16="http://schemas.microsoft.com/office/drawing/2014/main" id="{29ED2E1D-7312-07E0-1734-B959EFA0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947" y="2189205"/>
            <a:ext cx="6662351" cy="26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4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MNISt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3D </a:t>
            </a:r>
            <a:r>
              <a:rPr lang="pt-PT" sz="3000" dirty="0" err="1">
                <a:ea typeface="+mn-lt"/>
                <a:cs typeface="+mn-lt"/>
              </a:rPr>
              <a:t>objects</a:t>
            </a:r>
            <a:r>
              <a:rPr lang="pt-PT" sz="3000" dirty="0">
                <a:ea typeface="+mn-lt"/>
                <a:cs typeface="+mn-lt"/>
              </a:rPr>
              <a:t> in natural backgrounds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Many</a:t>
            </a:r>
            <a:r>
              <a:rPr lang="pt-PT" sz="3000" dirty="0">
                <a:ea typeface="+mn-lt"/>
                <a:cs typeface="+mn-lt"/>
              </a:rPr>
              <a:t> more </a:t>
            </a:r>
            <a:r>
              <a:rPr lang="pt-PT" sz="3000" dirty="0" err="1">
                <a:ea typeface="+mn-lt"/>
                <a:cs typeface="+mn-lt"/>
              </a:rPr>
              <a:t>categories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907673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Rise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FE768826-5AE5-3C2E-4B4D-CFE2DD21D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225" y="1235075"/>
            <a:ext cx="9525549" cy="5237163"/>
          </a:xfrm>
        </p:spPr>
      </p:pic>
    </p:spTree>
    <p:extLst>
      <p:ext uri="{BB962C8B-B14F-4D97-AF65-F5344CB8AC3E}">
        <p14:creationId xmlns:p14="http://schemas.microsoft.com/office/powerpoint/2010/main" val="365245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Rise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Following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Saturação de cores&#10;&#10;Descrição gerada automaticamente">
            <a:extLst>
              <a:ext uri="{FF2B5EF4-FFF2-40B4-BE49-F238E27FC236}">
                <a16:creationId xmlns:a16="http://schemas.microsoft.com/office/drawing/2014/main" id="{3683C56B-E996-E41F-CF53-371C9B6F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64689"/>
            <a:ext cx="10515600" cy="3568409"/>
          </a:xfrm>
        </p:spPr>
      </p:pic>
    </p:spTree>
    <p:extLst>
      <p:ext uri="{BB962C8B-B14F-4D97-AF65-F5344CB8AC3E}">
        <p14:creationId xmlns:p14="http://schemas.microsoft.com/office/powerpoint/2010/main" val="404410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Rise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Following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Marcador de Posição de Conteúdo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633532B-ADC8-A4CC-1BCF-5388E54DA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31364"/>
            <a:ext cx="10515600" cy="3568409"/>
          </a:xfrm>
        </p:spPr>
      </p:pic>
    </p:spTree>
    <p:extLst>
      <p:ext uri="{BB962C8B-B14F-4D97-AF65-F5344CB8AC3E}">
        <p14:creationId xmlns:p14="http://schemas.microsoft.com/office/powerpoint/2010/main" val="3437337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Secret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Sauce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State-of-Art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13" name="Marcador de Posição de Conteúdo 12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0ABC8B51-F38F-F4AD-910A-487D7521D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2023" y="1111250"/>
            <a:ext cx="9607954" cy="5399088"/>
          </a:xfrm>
        </p:spPr>
      </p:pic>
    </p:spTree>
    <p:extLst>
      <p:ext uri="{BB962C8B-B14F-4D97-AF65-F5344CB8AC3E}">
        <p14:creationId xmlns:p14="http://schemas.microsoft.com/office/powerpoint/2010/main" val="3985027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9DFFFDD0-D940-CEBD-4532-18EF0210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081213"/>
            <a:ext cx="11001375" cy="45434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Why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It</a:t>
            </a:r>
            <a:r>
              <a:rPr lang="pt-PT" sz="3000" dirty="0">
                <a:ea typeface="+mn-lt"/>
                <a:cs typeface="+mn-lt"/>
              </a:rPr>
              <a:t> Is </a:t>
            </a:r>
            <a:r>
              <a:rPr lang="pt-PT" sz="3000" dirty="0" err="1">
                <a:ea typeface="+mn-lt"/>
                <a:cs typeface="+mn-lt"/>
              </a:rPr>
              <a:t>Difficult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Achieve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Better</a:t>
            </a:r>
            <a:r>
              <a:rPr lang="pt-PT" sz="3000" dirty="0">
                <a:ea typeface="+mn-lt"/>
                <a:cs typeface="+mn-lt"/>
              </a:rPr>
              <a:t> Performance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CNNs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dirty="0" err="1">
                <a:ea typeface="+mn-lt"/>
                <a:cs typeface="+mn-lt"/>
              </a:rPr>
              <a:t>Deeper</a:t>
            </a:r>
            <a:r>
              <a:rPr lang="pt-PT" sz="3000" dirty="0">
                <a:ea typeface="+mn-lt"/>
                <a:cs typeface="+mn-lt"/>
              </a:rPr>
              <a:t>?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853764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3A531FAE-99D2-4097-1199-715AA31FA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037" y="1520825"/>
            <a:ext cx="9652676" cy="4351338"/>
          </a:xfrm>
        </p:spPr>
      </p:pic>
    </p:spTree>
    <p:extLst>
      <p:ext uri="{BB962C8B-B14F-4D97-AF65-F5344CB8AC3E}">
        <p14:creationId xmlns:p14="http://schemas.microsoft.com/office/powerpoint/2010/main" val="1882611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D8F5FBDA-DD10-335E-2478-DABB5B04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714500"/>
            <a:ext cx="11382375" cy="4819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Sigmoid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</a:t>
            </a:r>
            <a:endParaRPr lang="pt-PT" sz="3000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55772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b="1" dirty="0">
              <a:ea typeface="+mn-lt"/>
              <a:cs typeface="+mn-lt"/>
            </a:endParaRPr>
          </a:p>
          <a:p>
            <a:r>
              <a:rPr lang="pt-PT" sz="3600" b="1" dirty="0" err="1">
                <a:ea typeface="+mn-lt"/>
                <a:cs typeface="+mn-lt"/>
              </a:rPr>
              <a:t>How</a:t>
            </a:r>
            <a:r>
              <a:rPr lang="pt-PT" sz="3600" b="1" dirty="0">
                <a:ea typeface="+mn-lt"/>
                <a:cs typeface="+mn-lt"/>
              </a:rPr>
              <a:t> can </a:t>
            </a:r>
            <a:r>
              <a:rPr lang="pt-PT" sz="3600" b="1" dirty="0" err="1">
                <a:ea typeface="+mn-lt"/>
                <a:cs typeface="+mn-lt"/>
              </a:rPr>
              <a:t>we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avoid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the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vanishing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gradient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dirty="0" err="1">
                <a:ea typeface="+mn-lt"/>
                <a:cs typeface="+mn-lt"/>
              </a:rPr>
              <a:t>problem</a:t>
            </a:r>
            <a:r>
              <a:rPr lang="pt-PT" sz="3600" b="1" dirty="0">
                <a:ea typeface="+mn-lt"/>
                <a:cs typeface="+mn-lt"/>
              </a:rPr>
              <a:t>?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74771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írculo, captura de ecrã, Tipo de letra&#10;&#10;Descrição gerada automaticamente">
            <a:extLst>
              <a:ext uri="{FF2B5EF4-FFF2-40B4-BE49-F238E27FC236}">
                <a16:creationId xmlns:a16="http://schemas.microsoft.com/office/drawing/2014/main" id="{8D150E76-63B8-DC10-B9F9-10E4DBFFE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1210" y="1063625"/>
            <a:ext cx="6139282" cy="5370770"/>
          </a:xfrm>
        </p:spPr>
      </p:pic>
    </p:spTree>
    <p:extLst>
      <p:ext uri="{BB962C8B-B14F-4D97-AF65-F5344CB8AC3E}">
        <p14:creationId xmlns:p14="http://schemas.microsoft.com/office/powerpoint/2010/main" val="169313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CNN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2FCE4AF7-53FB-16AD-FA1E-CCA4B0230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3378" y="1187192"/>
            <a:ext cx="9320486" cy="5216310"/>
          </a:xfrm>
        </p:spPr>
      </p:pic>
    </p:spTree>
    <p:extLst>
      <p:ext uri="{BB962C8B-B14F-4D97-AF65-F5344CB8AC3E}">
        <p14:creationId xmlns:p14="http://schemas.microsoft.com/office/powerpoint/2010/main" val="3140976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can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avoid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vanishing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Use non-</a:t>
            </a:r>
            <a:r>
              <a:rPr lang="pt-PT" sz="3000" dirty="0" err="1">
                <a:ea typeface="+mn-lt"/>
                <a:cs typeface="+mn-lt"/>
              </a:rPr>
              <a:t>saturating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activation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functions</a:t>
            </a:r>
            <a:r>
              <a:rPr lang="pt-PT" sz="3000" dirty="0">
                <a:ea typeface="+mn-lt"/>
                <a:cs typeface="+mn-lt"/>
              </a:rPr>
              <a:t>: </a:t>
            </a:r>
            <a:endParaRPr lang="pt-PT" sz="3000" dirty="0" err="1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Use </a:t>
            </a:r>
            <a:r>
              <a:rPr lang="pt-PT" sz="2600" dirty="0" err="1">
                <a:ea typeface="+mn-lt"/>
                <a:cs typeface="+mn-lt"/>
              </a:rPr>
              <a:t>activation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functions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with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derivative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value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equal</a:t>
            </a:r>
            <a:r>
              <a:rPr lang="pt-PT" sz="2600" dirty="0">
                <a:ea typeface="+mn-lt"/>
                <a:cs typeface="+mn-lt"/>
              </a:rPr>
              <a:t> to 1 (i.e., 1x1x1… </a:t>
            </a:r>
            <a:r>
              <a:rPr lang="pt-PT" sz="2600" dirty="0" err="1">
                <a:ea typeface="+mn-lt"/>
                <a:cs typeface="+mn-lt"/>
              </a:rPr>
              <a:t>doesn’t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vanish</a:t>
            </a:r>
            <a:r>
              <a:rPr lang="pt-PT" sz="2600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CBF30775-51DE-3254-70C8-5106D090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54" y="2527599"/>
            <a:ext cx="7970366" cy="40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7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Similar to </a:t>
            </a:r>
            <a:r>
              <a:rPr lang="pt-PT" sz="3000" dirty="0" err="1">
                <a:ea typeface="+mn-lt"/>
                <a:cs typeface="+mn-lt"/>
              </a:rPr>
              <a:t>LeNet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But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More </a:t>
            </a:r>
            <a:r>
              <a:rPr lang="pt-PT" sz="3000" dirty="0" err="1">
                <a:ea typeface="+mn-lt"/>
                <a:cs typeface="+mn-lt"/>
              </a:rPr>
              <a:t>Convolutional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Pooling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Layers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1B20D41C-E0D6-F12E-DE7E-E251D2E65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5" y="1851711"/>
            <a:ext cx="103155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9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538EF138-CD65-B85A-0B82-8EC5352E4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4147" y="888571"/>
            <a:ext cx="9445869" cy="5617905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29AAD62-EF0C-3649-A98A-DB8267692FBF}"/>
              </a:ext>
            </a:extLst>
          </p:cNvPr>
          <p:cNvSpPr/>
          <p:nvPr/>
        </p:nvSpPr>
        <p:spPr>
          <a:xfrm>
            <a:off x="1184189" y="1287161"/>
            <a:ext cx="4283675" cy="62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2420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gato, Felidae, Gatos de porte pequeno a médio&#10;&#10;Descrição gerada automaticamente">
            <a:extLst>
              <a:ext uri="{FF2B5EF4-FFF2-40B4-BE49-F238E27FC236}">
                <a16:creationId xmlns:a16="http://schemas.microsoft.com/office/drawing/2014/main" id="{4A30D0A5-47FE-F90D-12C3-CF014E31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3" y="1487058"/>
            <a:ext cx="11791950" cy="50577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Input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Preprocessing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23EF789A-CDD4-219A-40E9-F2126CF97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9810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7E854658-88B1-1BEB-2CD7-121E2A290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3419" y="1187192"/>
            <a:ext cx="10451108" cy="5236905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1FAD036-22A6-458B-41FC-C547129EF2D9}"/>
              </a:ext>
            </a:extLst>
          </p:cNvPr>
          <p:cNvSpPr/>
          <p:nvPr/>
        </p:nvSpPr>
        <p:spPr>
          <a:xfrm>
            <a:off x="792891" y="1091513"/>
            <a:ext cx="4850027" cy="494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3464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Training: 90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Epochs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C50B8718-9675-1D6B-E399-0DA8E018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416" y="1429772"/>
            <a:ext cx="11401167" cy="4679665"/>
          </a:xfrm>
        </p:spPr>
      </p:pic>
    </p:spTree>
    <p:extLst>
      <p:ext uri="{BB962C8B-B14F-4D97-AF65-F5344CB8AC3E}">
        <p14:creationId xmlns:p14="http://schemas.microsoft.com/office/powerpoint/2010/main" val="4008333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Tricks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 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ReLU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instead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sigmoid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tanh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activation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functions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Regularization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techniques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Data </a:t>
            </a:r>
            <a:r>
              <a:rPr lang="pt-PT" sz="2600" dirty="0" err="1">
                <a:ea typeface="+mn-lt"/>
                <a:cs typeface="+mn-lt"/>
              </a:rPr>
              <a:t>augmentation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Dropout</a:t>
            </a:r>
            <a:r>
              <a:rPr lang="pt-PT" sz="2600" dirty="0">
                <a:ea typeface="+mn-lt"/>
                <a:cs typeface="+mn-lt"/>
              </a:rPr>
              <a:t> in </a:t>
            </a:r>
            <a:r>
              <a:rPr lang="pt-PT" sz="2600" dirty="0" err="1">
                <a:ea typeface="+mn-lt"/>
                <a:cs typeface="+mn-lt"/>
              </a:rPr>
              <a:t>fully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connected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layers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L2 </a:t>
            </a:r>
            <a:r>
              <a:rPr lang="pt-PT" sz="2600" dirty="0" err="1">
                <a:ea typeface="+mn-lt"/>
                <a:cs typeface="+mn-lt"/>
              </a:rPr>
              <a:t>parameter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norm</a:t>
            </a:r>
            <a:r>
              <a:rPr lang="pt-PT" sz="2600" dirty="0">
                <a:ea typeface="+mn-lt"/>
                <a:cs typeface="+mn-lt"/>
              </a:rPr>
              <a:t> penalty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Trained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across</a:t>
            </a:r>
            <a:r>
              <a:rPr lang="pt-PT" sz="3000" dirty="0">
                <a:ea typeface="+mn-lt"/>
                <a:cs typeface="+mn-lt"/>
              </a:rPr>
              <a:t> 2 </a:t>
            </a:r>
            <a:r>
              <a:rPr lang="pt-PT" sz="3000" dirty="0" err="1">
                <a:ea typeface="+mn-lt"/>
                <a:cs typeface="+mn-lt"/>
              </a:rPr>
              <a:t>GPUs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732088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VGG: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Even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CNN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8A06B849-22D0-21F2-44DE-7052C867A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7650" y="1176896"/>
            <a:ext cx="9336699" cy="5298689"/>
          </a:xfrm>
        </p:spPr>
      </p:pic>
    </p:spTree>
    <p:extLst>
      <p:ext uri="{BB962C8B-B14F-4D97-AF65-F5344CB8AC3E}">
        <p14:creationId xmlns:p14="http://schemas.microsoft.com/office/powerpoint/2010/main" val="3311625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file, Paralelo&#10;&#10;Descrição gerada automaticamente">
            <a:extLst>
              <a:ext uri="{FF2B5EF4-FFF2-40B4-BE49-F238E27FC236}">
                <a16:creationId xmlns:a16="http://schemas.microsoft.com/office/drawing/2014/main" id="{E319E262-9F1E-8B5F-5D7B-D2C22A54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3" y="744623"/>
            <a:ext cx="9494366" cy="580123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4D6CBB4-194E-EB90-8A38-98D1D8700217}"/>
              </a:ext>
            </a:extLst>
          </p:cNvPr>
          <p:cNvSpPr/>
          <p:nvPr/>
        </p:nvSpPr>
        <p:spPr>
          <a:xfrm>
            <a:off x="772297" y="1101810"/>
            <a:ext cx="6229864" cy="1225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289BD13-A507-C22B-93BF-FBA3ABCA955D}"/>
              </a:ext>
            </a:extLst>
          </p:cNvPr>
          <p:cNvSpPr/>
          <p:nvPr/>
        </p:nvSpPr>
        <p:spPr>
          <a:xfrm>
            <a:off x="710513" y="5982729"/>
            <a:ext cx="4726459" cy="504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>
                <a:ea typeface="+mn-lt"/>
                <a:cs typeface="+mn-lt"/>
              </a:rPr>
              <a:t>Key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Novelty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b="1" err="1">
                <a:ea typeface="+mn-lt"/>
                <a:cs typeface="+mn-lt"/>
              </a:rPr>
              <a:t>Deeper</a:t>
            </a:r>
            <a:r>
              <a:rPr lang="pt-PT" sz="3000" b="1" dirty="0">
                <a:ea typeface="+mn-lt"/>
                <a:cs typeface="+mn-lt"/>
              </a:rPr>
              <a:t> Does </a:t>
            </a:r>
            <a:r>
              <a:rPr lang="pt-PT" sz="3000" b="1" err="1">
                <a:ea typeface="+mn-lt"/>
                <a:cs typeface="+mn-lt"/>
              </a:rPr>
              <a:t>Better</a:t>
            </a:r>
            <a:endParaRPr lang="pt-PT" sz="3000" b="1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619362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839490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Replace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stack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smaller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Paralelo&#10;&#10;Descrição gerada automaticamente">
            <a:extLst>
              <a:ext uri="{FF2B5EF4-FFF2-40B4-BE49-F238E27FC236}">
                <a16:creationId xmlns:a16="http://schemas.microsoft.com/office/drawing/2014/main" id="{379A2001-7E2B-A824-3D8D-45C1E173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3" y="2537254"/>
            <a:ext cx="11953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9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104347" cy="52205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PT" sz="3000" dirty="0" err="1">
                <a:ea typeface="+mn-lt"/>
                <a:cs typeface="+mn-lt"/>
              </a:rPr>
              <a:t>Replace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stack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smaller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filters</a:t>
            </a:r>
            <a:r>
              <a:rPr lang="pt-PT" sz="3000" dirty="0">
                <a:ea typeface="+mn-lt"/>
                <a:cs typeface="+mn-lt"/>
              </a:rPr>
              <a:t>; e.g., </a:t>
            </a:r>
            <a:r>
              <a:rPr lang="pt-PT" sz="3000" dirty="0" err="1">
                <a:ea typeface="+mn-lt"/>
                <a:cs typeface="+mn-lt"/>
              </a:rPr>
              <a:t>replace</a:t>
            </a:r>
            <a:r>
              <a:rPr lang="pt-PT" sz="3000" dirty="0">
                <a:ea typeface="+mn-lt"/>
                <a:cs typeface="+mn-lt"/>
              </a:rPr>
              <a:t> 7x7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three</a:t>
            </a:r>
            <a:r>
              <a:rPr lang="pt-PT" sz="3000" dirty="0">
                <a:ea typeface="+mn-lt"/>
                <a:cs typeface="+mn-lt"/>
              </a:rPr>
              <a:t> 3x3s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Benefits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More </a:t>
            </a:r>
            <a:r>
              <a:rPr lang="pt-PT" sz="2600" dirty="0" err="1">
                <a:ea typeface="+mn-lt"/>
                <a:cs typeface="+mn-lt"/>
              </a:rPr>
              <a:t>discriminative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classifier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since</a:t>
            </a:r>
            <a:r>
              <a:rPr lang="pt-PT" sz="2600" dirty="0">
                <a:ea typeface="+mn-lt"/>
                <a:cs typeface="+mn-lt"/>
              </a:rPr>
              <a:t> more non-linear </a:t>
            </a:r>
            <a:r>
              <a:rPr lang="pt-PT" sz="2600" dirty="0" err="1">
                <a:ea typeface="+mn-lt"/>
                <a:cs typeface="+mn-lt"/>
              </a:rPr>
              <a:t>rectifications</a:t>
            </a:r>
            <a:r>
              <a:rPr lang="pt-PT" sz="2600" dirty="0">
                <a:ea typeface="+mn-lt"/>
                <a:cs typeface="+mn-lt"/>
              </a:rPr>
              <a:t>: 3 </a:t>
            </a:r>
            <a:r>
              <a:rPr lang="pt-PT" sz="2600" dirty="0" err="1">
                <a:ea typeface="+mn-lt"/>
                <a:cs typeface="+mn-lt"/>
              </a:rPr>
              <a:t>vs</a:t>
            </a:r>
            <a:r>
              <a:rPr lang="pt-PT" sz="2600" dirty="0">
                <a:ea typeface="+mn-lt"/>
                <a:cs typeface="+mn-lt"/>
              </a:rPr>
              <a:t> 1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Reduces</a:t>
            </a:r>
            <a:r>
              <a:rPr lang="pt-PT" sz="2600" dirty="0">
                <a:ea typeface="+mn-lt"/>
                <a:cs typeface="+mn-lt"/>
              </a:rPr>
              <a:t> # </a:t>
            </a:r>
            <a:r>
              <a:rPr lang="pt-PT" sz="2600" dirty="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parameters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dirty="0" err="1">
                <a:ea typeface="+mn-lt"/>
                <a:cs typeface="+mn-lt"/>
              </a:rPr>
              <a:t>multiple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27 (3 x 32) </a:t>
            </a:r>
            <a:r>
              <a:rPr lang="pt-PT" sz="2600" dirty="0" err="1">
                <a:ea typeface="+mn-lt"/>
                <a:cs typeface="+mn-lt"/>
              </a:rPr>
              <a:t>parameters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vs</a:t>
            </a:r>
            <a:r>
              <a:rPr lang="pt-PT" sz="2600" dirty="0">
                <a:ea typeface="+mn-lt"/>
                <a:cs typeface="+mn-lt"/>
              </a:rPr>
              <a:t> 49 (7 x 7) </a:t>
            </a:r>
            <a:r>
              <a:rPr lang="pt-PT" sz="2600" dirty="0" err="1">
                <a:ea typeface="+mn-lt"/>
                <a:cs typeface="+mn-lt"/>
              </a:rPr>
              <a:t>parameters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branco, preto e branco, tipografia&#10;&#10;Descrição gerada automaticamente">
            <a:extLst>
              <a:ext uri="{FF2B5EF4-FFF2-40B4-BE49-F238E27FC236}">
                <a16:creationId xmlns:a16="http://schemas.microsoft.com/office/drawing/2014/main" id="{E383296F-F51A-1FB7-BE6E-ADAFB2FD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696" y="2147758"/>
            <a:ext cx="10203850" cy="25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6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 Training (Similar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AlexNet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): 74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Epochs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92ED2002-9AA5-D274-A25E-89122F038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019" y="1331355"/>
            <a:ext cx="11463961" cy="4866202"/>
          </a:xfrm>
        </p:spPr>
      </p:pic>
    </p:spTree>
    <p:extLst>
      <p:ext uri="{BB962C8B-B14F-4D97-AF65-F5344CB8AC3E}">
        <p14:creationId xmlns:p14="http://schemas.microsoft.com/office/powerpoint/2010/main" val="1336211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Weight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Initialization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err="1">
                <a:ea typeface="+mn-lt"/>
                <a:cs typeface="+mn-lt"/>
              </a:rPr>
              <a:t>Problem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vanishing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gradients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err="1">
                <a:ea typeface="+mn-lt"/>
                <a:cs typeface="+mn-lt"/>
              </a:rPr>
              <a:t>occur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since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derivative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expression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contains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weight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multiplication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weights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err="1">
                <a:ea typeface="+mn-lt"/>
                <a:cs typeface="+mn-lt"/>
              </a:rPr>
              <a:t>generally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initialized</a:t>
            </a:r>
            <a:r>
              <a:rPr lang="pt-PT" sz="3000" dirty="0">
                <a:ea typeface="+mn-lt"/>
                <a:cs typeface="+mn-lt"/>
              </a:rPr>
              <a:t> to &lt; 1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Solution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Strategic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initialization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weights</a:t>
            </a:r>
            <a:endParaRPr lang="pt-PT" sz="30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Methods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like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b="1" dirty="0">
                <a:ea typeface="+mn-lt"/>
                <a:cs typeface="+mn-lt"/>
              </a:rPr>
              <a:t>Xavier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He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initialization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scale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weights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based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layer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size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This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keeps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activations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gradients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stable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across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layers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237771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Xavier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Initialization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For a </a:t>
            </a:r>
            <a:r>
              <a:rPr lang="pt-PT" sz="3000" err="1">
                <a:ea typeface="+mn-lt"/>
                <a:cs typeface="+mn-lt"/>
              </a:rPr>
              <a:t>given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</a:t>
            </a:r>
            <a:r>
              <a:rPr lang="pt-PT" sz="3000" baseline="-25000" err="1">
                <a:ea typeface="+mn-lt"/>
                <a:cs typeface="+mn-lt"/>
              </a:rPr>
              <a:t>in</a:t>
            </a:r>
            <a:r>
              <a:rPr lang="pt-PT" sz="3000" dirty="0">
                <a:ea typeface="+mn-lt"/>
                <a:cs typeface="+mn-lt"/>
              </a:rPr>
              <a:t> input </a:t>
            </a:r>
            <a:r>
              <a:rPr lang="pt-PT" sz="3000" err="1">
                <a:ea typeface="+mn-lt"/>
                <a:cs typeface="+mn-lt"/>
              </a:rPr>
              <a:t>units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n</a:t>
            </a:r>
            <a:r>
              <a:rPr lang="pt-PT" sz="3000" baseline="-25000" err="1">
                <a:ea typeface="+mn-lt"/>
                <a:cs typeface="+mn-lt"/>
              </a:rPr>
              <a:t>out</a:t>
            </a:r>
            <a:r>
              <a:rPr lang="pt-PT" sz="3000" dirty="0">
                <a:ea typeface="+mn-lt"/>
                <a:cs typeface="+mn-lt"/>
              </a:rPr>
              <a:t> output </a:t>
            </a:r>
            <a:r>
              <a:rPr lang="pt-PT" sz="3000" err="1">
                <a:ea typeface="+mn-lt"/>
                <a:cs typeface="+mn-lt"/>
              </a:rPr>
              <a:t>units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Weights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err="1">
                <a:ea typeface="+mn-lt"/>
                <a:cs typeface="+mn-lt"/>
              </a:rPr>
              <a:t>drawn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err="1">
                <a:ea typeface="+mn-lt"/>
                <a:cs typeface="+mn-lt"/>
              </a:rPr>
              <a:t>uniform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distribution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between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Alternatively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dirty="0" err="1">
                <a:ea typeface="+mn-lt"/>
                <a:cs typeface="+mn-lt"/>
              </a:rPr>
              <a:t>weights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dirty="0" err="1">
                <a:ea typeface="+mn-lt"/>
                <a:cs typeface="+mn-lt"/>
              </a:rPr>
              <a:t>be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drawn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a normal </a:t>
            </a:r>
            <a:r>
              <a:rPr lang="pt-PT" sz="3000" dirty="0" err="1">
                <a:ea typeface="+mn-lt"/>
                <a:cs typeface="+mn-lt"/>
              </a:rPr>
              <a:t>distribution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F50C8CB-8342-D0B4-3E68-7A026060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13" y="3176330"/>
            <a:ext cx="5800725" cy="752475"/>
          </a:xfrm>
          <a:prstGeom prst="rect">
            <a:avLst/>
          </a:prstGeom>
        </p:spPr>
      </p:pic>
      <p:pic>
        <p:nvPicPr>
          <p:cNvPr id="9" name="Imagem 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80A8B6B2-04A0-CC87-BDA6-F9A8DC58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663" y="5307870"/>
            <a:ext cx="4010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41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Models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dirty="0" err="1">
                <a:ea typeface="+mn-lt"/>
                <a:cs typeface="+mn-lt"/>
              </a:rPr>
              <a:t>large</a:t>
            </a:r>
            <a:r>
              <a:rPr lang="pt-PT" sz="3000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texto, captura de ecrã, Tipo de letra, Paralelo&#10;&#10;Descrição gerada automaticamente">
            <a:extLst>
              <a:ext uri="{FF2B5EF4-FFF2-40B4-BE49-F238E27FC236}">
                <a16:creationId xmlns:a16="http://schemas.microsoft.com/office/drawing/2014/main" id="{D0E938F6-CFFF-B1BC-0DD6-A36B8D66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29" y="162439"/>
            <a:ext cx="5152254" cy="639925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24D522-7E6C-EFC7-69DB-55CB52DD08A6}"/>
              </a:ext>
            </a:extLst>
          </p:cNvPr>
          <p:cNvSpPr/>
          <p:nvPr/>
        </p:nvSpPr>
        <p:spPr>
          <a:xfrm>
            <a:off x="4716162" y="875269"/>
            <a:ext cx="2110945" cy="659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6562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670CF64-DBE7-2739-0B6D-0C6FEA689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7077" y="1578490"/>
            <a:ext cx="10233090" cy="4351338"/>
          </a:xfrm>
        </p:spPr>
      </p:pic>
    </p:spTree>
    <p:extLst>
      <p:ext uri="{BB962C8B-B14F-4D97-AF65-F5344CB8AC3E}">
        <p14:creationId xmlns:p14="http://schemas.microsoft.com/office/powerpoint/2010/main" val="2566050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VGG: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Tricks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3x3 </a:t>
            </a:r>
            <a:r>
              <a:rPr lang="pt-PT" sz="3000" dirty="0" err="1">
                <a:ea typeface="+mn-lt"/>
                <a:cs typeface="+mn-lt"/>
              </a:rPr>
              <a:t>filters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instead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filters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Weight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initialization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Xavier </a:t>
            </a:r>
            <a:r>
              <a:rPr lang="pt-PT" sz="3000" dirty="0" err="1">
                <a:ea typeface="+mn-lt"/>
                <a:cs typeface="+mn-lt"/>
              </a:rPr>
              <a:t>Glorot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procedure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Regularization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techniques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Data </a:t>
            </a:r>
            <a:r>
              <a:rPr lang="pt-PT" sz="2600" dirty="0" err="1">
                <a:ea typeface="+mn-lt"/>
                <a:cs typeface="+mn-lt"/>
              </a:rPr>
              <a:t>augmentation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Dropout</a:t>
            </a:r>
            <a:r>
              <a:rPr lang="pt-PT" sz="2600" dirty="0">
                <a:ea typeface="+mn-lt"/>
                <a:cs typeface="+mn-lt"/>
              </a:rPr>
              <a:t> in </a:t>
            </a:r>
            <a:r>
              <a:rPr lang="pt-PT" sz="2600" dirty="0" err="1">
                <a:ea typeface="+mn-lt"/>
                <a:cs typeface="+mn-lt"/>
              </a:rPr>
              <a:t>fully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connected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layers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L2 </a:t>
            </a:r>
            <a:r>
              <a:rPr lang="pt-PT" sz="2600" dirty="0" err="1">
                <a:ea typeface="+mn-lt"/>
                <a:cs typeface="+mn-lt"/>
              </a:rPr>
              <a:t>parameter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norm</a:t>
            </a:r>
            <a:r>
              <a:rPr lang="pt-PT" sz="2600" dirty="0">
                <a:ea typeface="+mn-lt"/>
                <a:cs typeface="+mn-lt"/>
              </a:rPr>
              <a:t> penalty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Trained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across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multiple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GPUs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043184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Even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Even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CNN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Gráfico, diagrama&#10;&#10;Descrição gerada automaticamente">
            <a:extLst>
              <a:ext uri="{FF2B5EF4-FFF2-40B4-BE49-F238E27FC236}">
                <a16:creationId xmlns:a16="http://schemas.microsoft.com/office/drawing/2014/main" id="{2A75707D-2BB1-02E1-B3DE-DA9FC4523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1581" y="1115112"/>
            <a:ext cx="9780513" cy="5381067"/>
          </a:xfrm>
        </p:spPr>
      </p:pic>
    </p:spTree>
    <p:extLst>
      <p:ext uri="{BB962C8B-B14F-4D97-AF65-F5344CB8AC3E}">
        <p14:creationId xmlns:p14="http://schemas.microsoft.com/office/powerpoint/2010/main" val="2304254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Idea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deeper</a:t>
            </a:r>
            <a:r>
              <a:rPr lang="pt-PT" sz="3000" dirty="0">
                <a:ea typeface="+mn-lt"/>
                <a:cs typeface="+mn-lt"/>
              </a:rPr>
              <a:t> network </a:t>
            </a:r>
            <a:r>
              <a:rPr lang="pt-PT" sz="3000" dirty="0" err="1">
                <a:ea typeface="+mn-lt"/>
                <a:cs typeface="+mn-lt"/>
              </a:rPr>
              <a:t>should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perform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dirty="0" err="1">
                <a:ea typeface="+mn-lt"/>
                <a:cs typeface="+mn-lt"/>
              </a:rPr>
              <a:t>good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better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shallower</a:t>
            </a:r>
            <a:r>
              <a:rPr lang="pt-PT" sz="3000" dirty="0">
                <a:ea typeface="+mn-lt"/>
                <a:cs typeface="+mn-lt"/>
              </a:rPr>
              <a:t> networks </a:t>
            </a:r>
            <a:r>
              <a:rPr lang="pt-PT" sz="3000" dirty="0" err="1">
                <a:ea typeface="+mn-lt"/>
                <a:cs typeface="+mn-lt"/>
              </a:rPr>
              <a:t>since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they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shallower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simply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“</a:t>
            </a:r>
            <a:r>
              <a:rPr lang="pt-PT" sz="3000" dirty="0" err="1">
                <a:ea typeface="+mn-lt"/>
                <a:cs typeface="+mn-lt"/>
              </a:rPr>
              <a:t>identity</a:t>
            </a:r>
            <a:r>
              <a:rPr lang="pt-PT" sz="3000" dirty="0">
                <a:ea typeface="+mn-lt"/>
                <a:cs typeface="+mn-lt"/>
              </a:rPr>
              <a:t>” </a:t>
            </a:r>
            <a:r>
              <a:rPr lang="pt-PT" sz="3000" dirty="0" err="1">
                <a:ea typeface="+mn-lt"/>
                <a:cs typeface="+mn-lt"/>
              </a:rPr>
              <a:t>functions</a:t>
            </a:r>
            <a:r>
              <a:rPr lang="pt-PT" sz="3000" dirty="0">
                <a:ea typeface="+mn-lt"/>
                <a:cs typeface="+mn-lt"/>
              </a:rPr>
              <a:t> for later </a:t>
            </a:r>
            <a:r>
              <a:rPr lang="pt-PT" sz="3000" dirty="0" err="1">
                <a:ea typeface="+mn-lt"/>
                <a:cs typeface="+mn-lt"/>
              </a:rPr>
              <a:t>layers</a:t>
            </a:r>
            <a:endParaRPr lang="pt-PT" dirty="0" err="1"/>
          </a:p>
          <a:p>
            <a:pPr algn="just"/>
            <a:r>
              <a:rPr lang="pt-PT" b="1" err="1">
                <a:ea typeface="+mn-lt"/>
                <a:cs typeface="+mn-lt"/>
              </a:rPr>
              <a:t>Observation</a:t>
            </a:r>
            <a:r>
              <a:rPr lang="pt-PT" b="1" dirty="0"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adding</a:t>
            </a:r>
            <a:r>
              <a:rPr lang="pt-PT" dirty="0">
                <a:ea typeface="+mn-lt"/>
                <a:cs typeface="+mn-lt"/>
              </a:rPr>
              <a:t> more </a:t>
            </a:r>
            <a:r>
              <a:rPr lang="pt-PT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leads to WORSE </a:t>
            </a:r>
            <a:r>
              <a:rPr lang="pt-PT" err="1">
                <a:ea typeface="+mn-lt"/>
                <a:cs typeface="+mn-lt"/>
              </a:rPr>
              <a:t>results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r>
              <a:rPr lang="pt-PT" dirty="0">
                <a:ea typeface="+mn-lt"/>
                <a:cs typeface="+mn-lt"/>
              </a:rPr>
              <a:t>Is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overfitting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Gráficos&#10;&#10;Descrição gerada automaticamente">
            <a:extLst>
              <a:ext uri="{FF2B5EF4-FFF2-40B4-BE49-F238E27FC236}">
                <a16:creationId xmlns:a16="http://schemas.microsoft.com/office/drawing/2014/main" id="{D3E8A75A-8BB7-4644-CA55-DB3C5AE1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63" y="3642411"/>
            <a:ext cx="7191890" cy="29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0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Object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Recognition</a:t>
            </a:r>
            <a:endParaRPr lang="pt-PT" sz="2600" b="1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Raça de cão, cão, animal de estimação, relva&#10;&#10;Descrição gerada automaticamente">
            <a:extLst>
              <a:ext uri="{FF2B5EF4-FFF2-40B4-BE49-F238E27FC236}">
                <a16:creationId xmlns:a16="http://schemas.microsoft.com/office/drawing/2014/main" id="{ED08EAFA-E6F0-951E-220C-2EC74862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24" r="50507"/>
          <a:stretch/>
        </p:blipFill>
        <p:spPr>
          <a:xfrm>
            <a:off x="6147487" y="2049162"/>
            <a:ext cx="4541111" cy="40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42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Is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overfitting</a:t>
            </a:r>
            <a:r>
              <a:rPr lang="pt-PT" dirty="0">
                <a:ea typeface="+mn-lt"/>
                <a:cs typeface="+mn-lt"/>
              </a:rPr>
              <a:t>? </a:t>
            </a:r>
            <a:r>
              <a:rPr lang="pt-PT" b="1" dirty="0">
                <a:solidFill>
                  <a:srgbClr val="0433FF"/>
                </a:solidFill>
                <a:ea typeface="+mn-lt"/>
                <a:cs typeface="+mn-lt"/>
              </a:rPr>
              <a:t>NO</a:t>
            </a:r>
            <a:endParaRPr lang="pt-PT" b="1" dirty="0">
              <a:solidFill>
                <a:srgbClr val="0433FF"/>
              </a:solidFill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texto, Tipo de letra, file, diagrama&#10;&#10;Descrição gerada automaticamente">
            <a:extLst>
              <a:ext uri="{FF2B5EF4-FFF2-40B4-BE49-F238E27FC236}">
                <a16:creationId xmlns:a16="http://schemas.microsoft.com/office/drawing/2014/main" id="{BFA550EA-924F-DBD4-B092-E498E73F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49" y="2159729"/>
            <a:ext cx="10048875" cy="4124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C050115-C1BA-4B34-BA2A-593114033861}"/>
              </a:ext>
            </a:extLst>
          </p:cNvPr>
          <p:cNvSpPr/>
          <p:nvPr/>
        </p:nvSpPr>
        <p:spPr>
          <a:xfrm>
            <a:off x="1194486" y="2049161"/>
            <a:ext cx="5663513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7318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Idea</a:t>
            </a:r>
            <a:r>
              <a:rPr lang="pt-PT" sz="3000" b="1" dirty="0">
                <a:ea typeface="+mn-lt"/>
                <a:cs typeface="+mn-lt"/>
              </a:rPr>
              <a:t>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deeper</a:t>
            </a:r>
            <a:r>
              <a:rPr lang="pt-PT" sz="3000" dirty="0">
                <a:ea typeface="+mn-lt"/>
                <a:cs typeface="+mn-lt"/>
              </a:rPr>
              <a:t> network </a:t>
            </a:r>
            <a:r>
              <a:rPr lang="pt-PT" sz="3000" dirty="0" err="1">
                <a:ea typeface="+mn-lt"/>
                <a:cs typeface="+mn-lt"/>
              </a:rPr>
              <a:t>should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perform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dirty="0" err="1">
                <a:ea typeface="+mn-lt"/>
                <a:cs typeface="+mn-lt"/>
              </a:rPr>
              <a:t>good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better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shallower</a:t>
            </a:r>
            <a:r>
              <a:rPr lang="pt-PT" sz="3000" dirty="0">
                <a:ea typeface="+mn-lt"/>
                <a:cs typeface="+mn-lt"/>
              </a:rPr>
              <a:t> networks </a:t>
            </a:r>
            <a:r>
              <a:rPr lang="pt-PT" sz="3000" dirty="0" err="1">
                <a:ea typeface="+mn-lt"/>
                <a:cs typeface="+mn-lt"/>
              </a:rPr>
              <a:t>since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they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shallower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simply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“</a:t>
            </a:r>
            <a:r>
              <a:rPr lang="pt-PT" sz="3000" dirty="0" err="1">
                <a:ea typeface="+mn-lt"/>
                <a:cs typeface="+mn-lt"/>
              </a:rPr>
              <a:t>identity</a:t>
            </a:r>
            <a:r>
              <a:rPr lang="pt-PT" sz="3000" dirty="0">
                <a:ea typeface="+mn-lt"/>
                <a:cs typeface="+mn-lt"/>
              </a:rPr>
              <a:t>” </a:t>
            </a:r>
            <a:r>
              <a:rPr lang="pt-PT" sz="3000" dirty="0" err="1">
                <a:ea typeface="+mn-lt"/>
                <a:cs typeface="+mn-lt"/>
              </a:rPr>
              <a:t>functions</a:t>
            </a:r>
            <a:r>
              <a:rPr lang="pt-PT" sz="3000" dirty="0">
                <a:ea typeface="+mn-lt"/>
                <a:cs typeface="+mn-lt"/>
              </a:rPr>
              <a:t> for later </a:t>
            </a:r>
            <a:r>
              <a:rPr lang="pt-PT" sz="3000" dirty="0" err="1">
                <a:ea typeface="+mn-lt"/>
                <a:cs typeface="+mn-lt"/>
              </a:rPr>
              <a:t>layers</a:t>
            </a:r>
            <a:endParaRPr lang="pt-PT" dirty="0" err="1"/>
          </a:p>
          <a:p>
            <a:pPr algn="just"/>
            <a:r>
              <a:rPr lang="pt-PT" b="1" err="1">
                <a:ea typeface="+mn-lt"/>
                <a:cs typeface="+mn-lt"/>
              </a:rPr>
              <a:t>Observation</a:t>
            </a:r>
            <a:r>
              <a:rPr lang="pt-PT" b="1" dirty="0"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adding</a:t>
            </a:r>
            <a:r>
              <a:rPr lang="pt-PT" dirty="0">
                <a:ea typeface="+mn-lt"/>
                <a:cs typeface="+mn-lt"/>
              </a:rPr>
              <a:t> more </a:t>
            </a:r>
            <a:r>
              <a:rPr lang="pt-PT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leads to WORSE </a:t>
            </a:r>
            <a:r>
              <a:rPr lang="pt-PT" err="1">
                <a:ea typeface="+mn-lt"/>
                <a:cs typeface="+mn-lt"/>
              </a:rPr>
              <a:t>results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r>
              <a:rPr lang="pt-PT" dirty="0">
                <a:ea typeface="+mn-lt"/>
                <a:cs typeface="+mn-lt"/>
              </a:rPr>
              <a:t>Is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overfitting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Problem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: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It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is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difficult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to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learn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for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algorithm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to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learn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layers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identity</a:t>
            </a:r>
            <a:r>
              <a:rPr lang="pt-PT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rgbClr val="FF0000"/>
                </a:solidFill>
                <a:ea typeface="+mn-lt"/>
                <a:cs typeface="+mn-lt"/>
              </a:rPr>
              <a:t>mappings</a:t>
            </a:r>
            <a:endParaRPr lang="pt-PT" b="1">
              <a:solidFill>
                <a:srgbClr val="FF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546847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Skip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Connections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 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Skip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Connection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allows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model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identity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functions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which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ensures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higher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will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perform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least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dirty="0" err="1">
                <a:ea typeface="+mn-lt"/>
                <a:cs typeface="+mn-lt"/>
              </a:rPr>
              <a:t>good</a:t>
            </a:r>
            <a:r>
              <a:rPr lang="pt-PT" sz="3000" dirty="0">
                <a:ea typeface="+mn-lt"/>
                <a:cs typeface="+mn-lt"/>
              </a:rPr>
              <a:t> as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lower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worse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06F2ACA7-81B0-35A0-EBAB-BA122BBF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976" y="3211341"/>
            <a:ext cx="8153400" cy="28860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288B9E8-970F-E776-E53B-2C0F6D61F44E}"/>
              </a:ext>
            </a:extLst>
          </p:cNvPr>
          <p:cNvSpPr/>
          <p:nvPr/>
        </p:nvSpPr>
        <p:spPr>
          <a:xfrm>
            <a:off x="8989540" y="3130378"/>
            <a:ext cx="926756" cy="329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8441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 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texto, Paralelo, file, diagrama&#10;&#10;Descrição gerada automaticamente">
            <a:extLst>
              <a:ext uri="{FF2B5EF4-FFF2-40B4-BE49-F238E27FC236}">
                <a16:creationId xmlns:a16="http://schemas.microsoft.com/office/drawing/2014/main" id="{95CC07EF-E843-1932-097B-9716D8A4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1001" y="1324610"/>
            <a:ext cx="11429999" cy="49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91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Experimental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Results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Validation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Set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AE95170-ABD0-2A21-993C-DA7965CB7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0776" y="1541270"/>
            <a:ext cx="8439150" cy="4343400"/>
          </a:xfrm>
        </p:spPr>
      </p:pic>
    </p:spTree>
    <p:extLst>
      <p:ext uri="{BB962C8B-B14F-4D97-AF65-F5344CB8AC3E}">
        <p14:creationId xmlns:p14="http://schemas.microsoft.com/office/powerpoint/2010/main" val="1132452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ResNet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Tricks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600" b="1" err="1">
                <a:ea typeface="+mn-lt"/>
                <a:cs typeface="+mn-lt"/>
              </a:rPr>
              <a:t>Skip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Connections</a:t>
            </a:r>
            <a:r>
              <a:rPr lang="pt-PT" sz="3600" b="1" dirty="0">
                <a:ea typeface="+mn-lt"/>
                <a:cs typeface="+mn-lt"/>
              </a:rPr>
              <a:t> 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975037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Perform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Better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 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Paralelo&#10;&#10;Descrição gerada automaticamente">
            <a:extLst>
              <a:ext uri="{FF2B5EF4-FFF2-40B4-BE49-F238E27FC236}">
                <a16:creationId xmlns:a16="http://schemas.microsoft.com/office/drawing/2014/main" id="{8C0C3BF0-A2E9-0C44-ED7A-C0EDEA619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1251" y="1104814"/>
            <a:ext cx="9339983" cy="5175121"/>
          </a:xfrm>
        </p:spPr>
      </p:pic>
    </p:spTree>
    <p:extLst>
      <p:ext uri="{BB962C8B-B14F-4D97-AF65-F5344CB8AC3E}">
        <p14:creationId xmlns:p14="http://schemas.microsoft.com/office/powerpoint/2010/main" val="108305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Object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Detection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8" name="Imagem 7" descr="Uma imagem com Raça de cão, cão, animal de estimação, relva&#10;&#10;Descrição gerada automaticamente">
            <a:extLst>
              <a:ext uri="{FF2B5EF4-FFF2-40B4-BE49-F238E27FC236}">
                <a16:creationId xmlns:a16="http://schemas.microsoft.com/office/drawing/2014/main" id="{06FBC26C-AB7E-14E5-7ED1-795B72A0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31" t="14189" r="-931" b="18243"/>
          <a:stretch/>
        </p:blipFill>
        <p:spPr>
          <a:xfrm>
            <a:off x="6054811" y="2697891"/>
            <a:ext cx="4989189" cy="329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Segmentation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Captioning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desenho, captura de ecrã, veículo, Jogo de pc&#10;&#10;Descrição gerada automaticamente">
            <a:extLst>
              <a:ext uri="{FF2B5EF4-FFF2-40B4-BE49-F238E27FC236}">
                <a16:creationId xmlns:a16="http://schemas.microsoft.com/office/drawing/2014/main" id="{1A58C6CE-FCE6-94A8-D82C-001F24A1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68" y="2374171"/>
            <a:ext cx="6096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Challenge</a:t>
            </a:r>
            <a:r>
              <a:rPr lang="pt-PT" sz="3000" b="1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Replicate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Vision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Variation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b="1" dirty="0" err="1">
                <a:ea typeface="+mn-lt"/>
                <a:cs typeface="+mn-lt"/>
              </a:rPr>
              <a:t>So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Many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!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Recognition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Detection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Segmentation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b="1" err="1">
                <a:ea typeface="+mn-lt"/>
                <a:cs typeface="+mn-lt"/>
              </a:rPr>
              <a:t>Image</a:t>
            </a:r>
            <a:r>
              <a:rPr lang="pt-PT" sz="2600" b="1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Captioning</a:t>
            </a:r>
            <a:endParaRPr lang="pt-PT" sz="26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Visual Question </a:t>
            </a:r>
            <a:r>
              <a:rPr lang="pt-PT" sz="2600" dirty="0" err="1">
                <a:ea typeface="+mn-lt"/>
                <a:cs typeface="+mn-lt"/>
              </a:rPr>
              <a:t>Answering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Object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Tracking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Problems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many</a:t>
            </a:r>
            <a:r>
              <a:rPr lang="pt-PT" sz="2600" dirty="0">
                <a:ea typeface="+mn-lt"/>
                <a:cs typeface="+mn-lt"/>
              </a:rPr>
              <a:t> more...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13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Computer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Vision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and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Image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Classification</a:t>
            </a:r>
            <a:endParaRPr lang="pt-PT" dirty="0" err="1"/>
          </a:p>
        </p:txBody>
      </p:sp>
      <p:pic>
        <p:nvPicPr>
          <p:cNvPr id="5" name="Imagem 4" descr="Uma imagem com vestuário, texto, sapatos, captura de ecrã&#10;&#10;Descrição gerada automaticamente">
            <a:extLst>
              <a:ext uri="{FF2B5EF4-FFF2-40B4-BE49-F238E27FC236}">
                <a16:creationId xmlns:a16="http://schemas.microsoft.com/office/drawing/2014/main" id="{A31BDB37-116A-AA2E-A53F-3843307E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50" t="21362" r="11612" b="15480"/>
          <a:stretch/>
        </p:blipFill>
        <p:spPr>
          <a:xfrm>
            <a:off x="5426676" y="2941931"/>
            <a:ext cx="5964806" cy="24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9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1924</Words>
  <Application>Microsoft Macintosh PowerPoint</Application>
  <PresentationFormat>Ecrã Panorâmico</PresentationFormat>
  <Paragraphs>584</Paragraphs>
  <Slides>66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66</vt:i4>
      </vt:variant>
    </vt:vector>
  </HeadingPairs>
  <TitlesOfParts>
    <vt:vector size="74" baseType="lpstr">
      <vt:lpstr>Aptos</vt:lpstr>
      <vt:lpstr>Aptos Display</vt:lpstr>
      <vt:lpstr>Arial</vt:lpstr>
      <vt:lpstr>Calibri</vt:lpstr>
      <vt:lpstr>Cambria</vt:lpstr>
      <vt:lpstr>Times New Roman</vt:lpstr>
      <vt:lpstr>Wingdings</vt:lpstr>
      <vt:lpstr>Tema do Office</vt:lpstr>
      <vt:lpstr>Apresentação do PowerPoint</vt:lpstr>
      <vt:lpstr>Computer Vision: Computers that "See"</vt:lpstr>
      <vt:lpstr>Why Discuss Computer Vision with CNNs?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</vt:lpstr>
      <vt:lpstr>Computer Vision: The Era of Dataset Challenges</vt:lpstr>
      <vt:lpstr>Computer Vision: The Era of Dataset Challenges</vt:lpstr>
      <vt:lpstr>Many Public Dataset Challenges Available</vt:lpstr>
      <vt:lpstr>MNIST Challenge</vt:lpstr>
      <vt:lpstr>MNIST Challenge Winner: LeNet</vt:lpstr>
      <vt:lpstr>MNIST Challenge Winner: LeNet</vt:lpstr>
      <vt:lpstr>MNIST Challenge Winner: LeNet</vt:lpstr>
      <vt:lpstr>MNIST Challenge Winner: LeNet</vt:lpstr>
      <vt:lpstr>Training Procedure Approach (Key Novelty)</vt:lpstr>
      <vt:lpstr>Training Procedure Approach (Key Novelty)</vt:lpstr>
      <vt:lpstr>LeNet vs Neocognitron</vt:lpstr>
      <vt:lpstr>LeNet Performance Analysis</vt:lpstr>
      <vt:lpstr>LeNet</vt:lpstr>
      <vt:lpstr>Historical Context</vt:lpstr>
      <vt:lpstr>ImageNet: Predict Category from 1000 Options</vt:lpstr>
      <vt:lpstr>ImageNet vs MNISt</vt:lpstr>
      <vt:lpstr>Rise of Deep Learning</vt:lpstr>
      <vt:lpstr>Rise of Deep Learning Following AlexNet</vt:lpstr>
      <vt:lpstr>Rise of Deep Learning Following AlexNet</vt:lpstr>
      <vt:lpstr>Secret Sauce for State-of-Art: Deeper CNNs</vt:lpstr>
      <vt:lpstr>The Problem of the Vanishing Gradients</vt:lpstr>
      <vt:lpstr>The Problem of the Vanishing Gradients</vt:lpstr>
      <vt:lpstr>The Problem of the Vanishing Gradients</vt:lpstr>
      <vt:lpstr>The Problem of the Vanishing Gradients</vt:lpstr>
      <vt:lpstr>AlexNet: A Deeper CNN</vt:lpstr>
      <vt:lpstr>How can we avoid the vanishing gradients problem?</vt:lpstr>
      <vt:lpstr>AlexNet Architecture</vt:lpstr>
      <vt:lpstr>AlexNet Architecture</vt:lpstr>
      <vt:lpstr>AlexNet: Input Preprocessing</vt:lpstr>
      <vt:lpstr>AlexNet Architecture</vt:lpstr>
      <vt:lpstr>AlexNet Training: 90 Epochs</vt:lpstr>
      <vt:lpstr>AlexNet: Key Tricks for Going Deeper </vt:lpstr>
      <vt:lpstr>VGG: A Even Deeper CNN</vt:lpstr>
      <vt:lpstr>VGG</vt:lpstr>
      <vt:lpstr>VGG</vt:lpstr>
      <vt:lpstr>VGG</vt:lpstr>
      <vt:lpstr>VGG Training (Similar to AlexNet): 74 Epochs</vt:lpstr>
      <vt:lpstr>Weight Initialization</vt:lpstr>
      <vt:lpstr>Xavier Initialization</vt:lpstr>
      <vt:lpstr>VGG Limitation</vt:lpstr>
      <vt:lpstr>VGG Limitation</vt:lpstr>
      <vt:lpstr>VGG: Key Tricks for Going Deeper</vt:lpstr>
      <vt:lpstr>ResNet: A Even Even Deeper CNN</vt:lpstr>
      <vt:lpstr>Motivation for ResNet</vt:lpstr>
      <vt:lpstr>Motivation for ResNet</vt:lpstr>
      <vt:lpstr>Motivation for ResNet</vt:lpstr>
      <vt:lpstr>ResNet: Skip Connections </vt:lpstr>
      <vt:lpstr>ResNet </vt:lpstr>
      <vt:lpstr>Experimental Results on Validation Set</vt:lpstr>
      <vt:lpstr>ResNet: Key Tricks for Going Deeper</vt:lpstr>
      <vt:lpstr>Deeper Model Perform Better 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Ana Beatriz Costeira Ferreira Dias</cp:lastModifiedBy>
  <cp:revision>637</cp:revision>
  <dcterms:created xsi:type="dcterms:W3CDTF">2024-10-28T19:48:54Z</dcterms:created>
  <dcterms:modified xsi:type="dcterms:W3CDTF">2024-11-22T23:04:36Z</dcterms:modified>
</cp:coreProperties>
</file>